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4" r:id="rId3"/>
    <p:sldId id="315"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8/23/2020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8/23/2020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8/23/2020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8/23/2020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8/23/2020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setma.com/the-setma-way/setma-model-of-care-pc-mh-healthcare-innovation-the-future-of-healthcar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601362"/>
            <a:ext cx="10993549" cy="2503685"/>
          </a:xfrm>
        </p:spPr>
        <p:txBody>
          <a:bodyPr>
            <a:noAutofit/>
          </a:bodyPr>
          <a:lstStyle/>
          <a:p>
            <a:r>
              <a:rPr lang="en-US" sz="2000" dirty="0"/>
              <a:t>QIN-QIO Sharing Call</a:t>
            </a:r>
            <a:br>
              <a:rPr lang="en-US" sz="2000" dirty="0"/>
            </a:br>
            <a:r>
              <a:rPr lang="en-US" sz="2000" dirty="0"/>
              <a:t>QIN-Quality Improvement Organizations (QIOs)</a:t>
            </a:r>
            <a:br>
              <a:rPr lang="en-US" sz="2000" dirty="0"/>
            </a:br>
            <a:r>
              <a:rPr lang="en-US" sz="2000" dirty="0"/>
              <a:t>Quality Improvement Network – </a:t>
            </a:r>
            <a:br>
              <a:rPr lang="en-US" sz="2000" dirty="0"/>
            </a:br>
            <a:r>
              <a:rPr lang="en-US" sz="2000" dirty="0"/>
              <a:t>National Coordinating Center (QIN-NCC, Telligen)</a:t>
            </a:r>
            <a:br>
              <a:rPr lang="en-US" sz="2000" dirty="0"/>
            </a:br>
            <a:r>
              <a:rPr lang="en-US" sz="2000" dirty="0"/>
              <a:t>CMS 11th Scope of Work</a:t>
            </a:r>
            <a:br>
              <a:rPr lang="en-US" sz="2000" dirty="0"/>
            </a:br>
            <a:br>
              <a:rPr lang="en-US" sz="2000" dirty="0"/>
            </a:br>
            <a:r>
              <a:rPr lang="en-US" sz="2000" dirty="0"/>
              <a:t>October 26, 2016</a:t>
            </a:r>
          </a:p>
        </p:txBody>
      </p:sp>
      <p:sp>
        <p:nvSpPr>
          <p:cNvPr id="3" name="Subtitle 2"/>
          <p:cNvSpPr>
            <a:spLocks noGrp="1"/>
          </p:cNvSpPr>
          <p:nvPr>
            <p:ph type="subTitle" idx="1"/>
          </p:nvPr>
        </p:nvSpPr>
        <p:spPr>
          <a:xfrm>
            <a:off x="581194" y="3105047"/>
            <a:ext cx="10993546" cy="3246326"/>
          </a:xfrm>
        </p:spPr>
        <p:txBody>
          <a:bodyPr>
            <a:normAutofit fontScale="70000" lnSpcReduction="20000"/>
          </a:bodyPr>
          <a:lstStyle/>
          <a:p>
            <a:r>
              <a:rPr lang="en-US" dirty="0">
                <a:solidFill>
                  <a:schemeClr val="bg1"/>
                </a:solidFill>
              </a:rPr>
              <a:t>Dr. James L. Holly, CEO</a:t>
            </a:r>
          </a:p>
          <a:p>
            <a:r>
              <a:rPr lang="en-US" dirty="0">
                <a:solidFill>
                  <a:schemeClr val="bg1"/>
                </a:solidFill>
              </a:rPr>
              <a:t>Southeast Texas Medical Associates, LLP</a:t>
            </a:r>
          </a:p>
          <a:p>
            <a:r>
              <a:rPr lang="en-US" u="sng" dirty="0">
                <a:solidFill>
                  <a:schemeClr val="bg1"/>
                </a:solidFill>
              </a:rPr>
              <a:t>Www.jameslhollymd.com</a:t>
            </a:r>
          </a:p>
          <a:p>
            <a:endParaRPr lang="en-US" dirty="0">
              <a:solidFill>
                <a:schemeClr val="bg1"/>
              </a:solidFill>
            </a:endParaRPr>
          </a:p>
          <a:p>
            <a:r>
              <a:rPr lang="en-US" dirty="0">
                <a:solidFill>
                  <a:schemeClr val="bg1"/>
                </a:solidFill>
              </a:rPr>
              <a:t>Adjunct Professor</a:t>
            </a:r>
          </a:p>
          <a:p>
            <a:r>
              <a:rPr lang="en-US" dirty="0">
                <a:solidFill>
                  <a:schemeClr val="bg1"/>
                </a:solidFill>
              </a:rPr>
              <a:t>Family &amp; Community Medicine</a:t>
            </a:r>
          </a:p>
          <a:p>
            <a:r>
              <a:rPr lang="en-US" dirty="0">
                <a:solidFill>
                  <a:schemeClr val="bg1"/>
                </a:solidFill>
              </a:rPr>
              <a:t>University of Texas Health Science Center</a:t>
            </a:r>
          </a:p>
          <a:p>
            <a:r>
              <a:rPr lang="en-US" dirty="0">
                <a:solidFill>
                  <a:schemeClr val="bg1"/>
                </a:solidFill>
              </a:rPr>
              <a:t>San Antonio School of Medicine </a:t>
            </a:r>
          </a:p>
          <a:p>
            <a:endParaRPr lang="en-US" dirty="0">
              <a:solidFill>
                <a:schemeClr val="bg1"/>
              </a:solidFill>
            </a:endParaRPr>
          </a:p>
          <a:p>
            <a:r>
              <a:rPr lang="en-US" dirty="0">
                <a:solidFill>
                  <a:schemeClr val="bg1"/>
                </a:solidFill>
              </a:rPr>
              <a:t>Clinical Associate Professor</a:t>
            </a:r>
          </a:p>
          <a:p>
            <a:r>
              <a:rPr lang="en-US" dirty="0">
                <a:solidFill>
                  <a:schemeClr val="bg1"/>
                </a:solidFill>
              </a:rPr>
              <a:t>Department of Internal Medicine</a:t>
            </a:r>
          </a:p>
          <a:p>
            <a:r>
              <a:rPr lang="en-US" dirty="0">
                <a:solidFill>
                  <a:schemeClr val="bg1"/>
                </a:solidFill>
              </a:rPr>
              <a:t>School of Medicine</a:t>
            </a:r>
          </a:p>
          <a:p>
            <a:r>
              <a:rPr lang="en-US" dirty="0">
                <a:solidFill>
                  <a:schemeClr val="bg1"/>
                </a:solidFill>
              </a:rPr>
              <a:t>Texas A&amp;M Health Science Center </a:t>
            </a:r>
          </a:p>
          <a:p>
            <a:endParaRPr lang="en-US" dirty="0"/>
          </a:p>
          <a:p>
            <a:endParaRPr lang="en-US" dirty="0"/>
          </a:p>
          <a:p>
            <a:endParaRPr lang="en-US" dirty="0"/>
          </a:p>
        </p:txBody>
      </p:sp>
    </p:spTree>
    <p:extLst>
      <p:ext uri="{BB962C8B-B14F-4D97-AF65-F5344CB8AC3E}">
        <p14:creationId xmlns:p14="http://schemas.microsoft.com/office/powerpoint/2010/main" val="6177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Seminal Events – May, 1999</a:t>
            </a:r>
          </a:p>
        </p:txBody>
      </p:sp>
      <p:sp>
        <p:nvSpPr>
          <p:cNvPr id="5" name="Content Placeholder 4"/>
          <p:cNvSpPr>
            <a:spLocks noGrp="1"/>
          </p:cNvSpPr>
          <p:nvPr>
            <p:ph idx="1"/>
          </p:nvPr>
        </p:nvSpPr>
        <p:spPr/>
        <p:txBody>
          <a:bodyPr>
            <a:noAutofit/>
          </a:bodyPr>
          <a:lstStyle/>
          <a:p>
            <a:endParaRPr lang="en-US" dirty="0"/>
          </a:p>
          <a:p>
            <a:r>
              <a:rPr lang="en-US" sz="2000" dirty="0"/>
              <a:t>SETMA’s celebratory spirit has allowed us to focus on the future through many lamentable circumstances and has allowed us to press forward through many disappointments.  Focusing on our successes kept us moving forward and the cumulative effect was always success.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59175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of Primary Care</a:t>
            </a:r>
          </a:p>
        </p:txBody>
      </p:sp>
      <p:sp>
        <p:nvSpPr>
          <p:cNvPr id="3" name="Content Placeholder 2"/>
          <p:cNvSpPr>
            <a:spLocks noGrp="1"/>
          </p:cNvSpPr>
          <p:nvPr>
            <p:ph idx="1"/>
          </p:nvPr>
        </p:nvSpPr>
        <p:spPr/>
        <p:txBody>
          <a:bodyPr>
            <a:normAutofit/>
          </a:bodyPr>
          <a:lstStyle/>
          <a:p>
            <a:r>
              <a:rPr lang="en-US" dirty="0"/>
              <a:t>The future of primary care is providers with internalized ideals and  personal passion for excellence.  Transformation is the goal, as it is self-sustaining and generative (creative tension).</a:t>
            </a:r>
          </a:p>
          <a:p>
            <a:pPr marL="0" indent="0">
              <a:buNone/>
            </a:pPr>
            <a:endParaRPr lang="en-US" dirty="0"/>
          </a:p>
          <a:p>
            <a:r>
              <a:rPr lang="en-US" dirty="0"/>
              <a:t>SETMA believes that the strategies which must be employed in this  transformative effort are:</a:t>
            </a:r>
          </a:p>
          <a:p>
            <a:pPr marL="731520">
              <a:buFont typeface="+mj-lt"/>
              <a:buAutoNum type="arabicPeriod"/>
            </a:pPr>
            <a:r>
              <a:rPr lang="en-US" dirty="0"/>
              <a:t>The </a:t>
            </a:r>
            <a:r>
              <a:rPr lang="en-US" b="1" dirty="0"/>
              <a:t>methodology</a:t>
            </a:r>
            <a:r>
              <a:rPr lang="en-US" dirty="0"/>
              <a:t> of healthcare must be electronic patient management. </a:t>
            </a:r>
          </a:p>
          <a:p>
            <a:pPr marL="731520">
              <a:buFont typeface="+mj-lt"/>
              <a:buAutoNum type="arabicPeriod"/>
            </a:pPr>
            <a:r>
              <a:rPr lang="en-US" dirty="0"/>
              <a:t>The </a:t>
            </a:r>
            <a:r>
              <a:rPr lang="en-US" b="1" dirty="0"/>
              <a:t>content and standards </a:t>
            </a:r>
            <a:r>
              <a:rPr lang="en-US" dirty="0"/>
              <a:t>of healthcare delivery must be evidenced-based medicine. </a:t>
            </a:r>
          </a:p>
          <a:p>
            <a:pPr marL="731520">
              <a:buFont typeface="+mj-lt"/>
              <a:buAutoNum type="arabicPeriod"/>
            </a:pPr>
            <a:r>
              <a:rPr lang="en-US" dirty="0"/>
              <a:t>The </a:t>
            </a:r>
            <a:r>
              <a:rPr lang="en-US" b="1" dirty="0"/>
              <a:t>structure and organization </a:t>
            </a:r>
            <a:r>
              <a:rPr lang="en-US" dirty="0"/>
              <a:t>of healthcare delivery must be patient-centered medical home. </a:t>
            </a:r>
          </a:p>
          <a:p>
            <a:pPr marL="731520">
              <a:buFont typeface="+mj-lt"/>
              <a:buAutoNum type="arabicPeriod"/>
            </a:pPr>
            <a:r>
              <a:rPr lang="en-US" dirty="0"/>
              <a:t>The </a:t>
            </a:r>
            <a:r>
              <a:rPr lang="en-US" b="1" dirty="0"/>
              <a:t>payment methodology </a:t>
            </a:r>
            <a:r>
              <a:rPr lang="en-US" dirty="0"/>
              <a:t>of healthcare delivery must be that of capitation with additional reimbursement for proved quality performance and cost savings.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15688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Past ALIGNS with MACRA/MIPS</a:t>
            </a:r>
          </a:p>
        </p:txBody>
      </p:sp>
      <p:sp>
        <p:nvSpPr>
          <p:cNvPr id="3" name="Content Placeholder 2"/>
          <p:cNvSpPr>
            <a:spLocks noGrp="1"/>
          </p:cNvSpPr>
          <p:nvPr>
            <p:ph idx="1"/>
          </p:nvPr>
        </p:nvSpPr>
        <p:spPr/>
        <p:txBody>
          <a:bodyPr/>
          <a:lstStyle/>
          <a:p>
            <a:r>
              <a:rPr lang="en-US" dirty="0"/>
              <a:t>The four categories defined by MIPS in 2015 correlate with the four strategies SETMA defined in 2000-2005 for the transformation of our practice.  In 2000-2005, SETMA established the belief that the key to the future of healthcare transformation was an internalized ideal and a personal passion for excellence rather than reform which comes from external pressure.  Transformation is self-sustaining, generative and creative.  In this context, SETMA believes that efforts to transform healthcare may fail unless four strategies are employed, upon which SETMA depends in its transformative efforts.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15067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Past ALIGNS with MACRA/MIPS</a:t>
            </a:r>
          </a:p>
        </p:txBody>
      </p:sp>
      <p:sp>
        <p:nvSpPr>
          <p:cNvPr id="3" name="Content Placeholder 2"/>
          <p:cNvSpPr>
            <a:spLocks noGrp="1"/>
          </p:cNvSpPr>
          <p:nvPr>
            <p:ph idx="1"/>
          </p:nvPr>
        </p:nvSpPr>
        <p:spPr/>
        <p:txBody>
          <a:bodyPr/>
          <a:lstStyle/>
          <a:p>
            <a:r>
              <a:rPr lang="en-US" dirty="0"/>
              <a:t>SETMA’s Strategies for Healthcare Transformation - </a:t>
            </a:r>
            <a:r>
              <a:rPr lang="en-US" dirty="0">
                <a:solidFill>
                  <a:srgbClr val="FF0000"/>
                </a:solidFill>
              </a:rPr>
              <a:t>MIPS Categories of Scoring System</a:t>
            </a:r>
          </a:p>
          <a:p>
            <a:pPr marL="342900" indent="-342900">
              <a:buFont typeface="+mj-lt"/>
              <a:buAutoNum type="arabicPeriod"/>
            </a:pPr>
            <a:r>
              <a:rPr lang="en-US" dirty="0">
                <a:solidFill>
                  <a:schemeClr val="tx1"/>
                </a:solidFill>
              </a:rPr>
              <a:t>The methodology of healthcare must be </a:t>
            </a:r>
            <a:r>
              <a:rPr lang="en-US" b="1" dirty="0">
                <a:solidFill>
                  <a:schemeClr val="tx1"/>
                </a:solidFill>
              </a:rPr>
              <a:t>electronic patient management </a:t>
            </a:r>
            <a:r>
              <a:rPr lang="en-US" dirty="0">
                <a:solidFill>
                  <a:schemeClr val="tx1"/>
                </a:solidFill>
              </a:rPr>
              <a:t>- </a:t>
            </a:r>
            <a:r>
              <a:rPr lang="en-US" dirty="0">
                <a:solidFill>
                  <a:srgbClr val="FF0000"/>
                </a:solidFill>
              </a:rPr>
              <a:t>MIPS Advancing Care Information </a:t>
            </a:r>
            <a:r>
              <a:rPr lang="en-US" dirty="0">
                <a:solidFill>
                  <a:schemeClr val="tx1"/>
                </a:solidFill>
              </a:rPr>
              <a:t>(an extension of Meaningful Use with a certified EMR) </a:t>
            </a:r>
          </a:p>
          <a:p>
            <a:pPr marL="342900" indent="-342900">
              <a:buFont typeface="+mj-lt"/>
              <a:buAutoNum type="arabicPeriod"/>
            </a:pPr>
            <a:r>
              <a:rPr lang="en-US" dirty="0">
                <a:solidFill>
                  <a:schemeClr val="tx1"/>
                </a:solidFill>
              </a:rPr>
              <a:t>The content and standards of healthcare delivery must be </a:t>
            </a:r>
            <a:r>
              <a:rPr lang="en-US" b="1" dirty="0">
                <a:solidFill>
                  <a:schemeClr val="tx1"/>
                </a:solidFill>
              </a:rPr>
              <a:t>evidenced-based medicine </a:t>
            </a:r>
            <a:r>
              <a:rPr lang="en-US" dirty="0">
                <a:solidFill>
                  <a:schemeClr val="tx1"/>
                </a:solidFill>
              </a:rPr>
              <a:t>- </a:t>
            </a:r>
            <a:r>
              <a:rPr lang="en-US" dirty="0">
                <a:solidFill>
                  <a:srgbClr val="FF0000"/>
                </a:solidFill>
              </a:rPr>
              <a:t>MIPS Quality </a:t>
            </a:r>
            <a:r>
              <a:rPr lang="en-US" dirty="0">
                <a:solidFill>
                  <a:schemeClr val="tx1"/>
                </a:solidFill>
              </a:rPr>
              <a:t>(This is the extension of PQRI which in 2011 became PQRS and which in 2019 will become MIPS -- evidence-based medicine has the best potential for legitimately effecting cost savings in healthcare while maintaining quality of care)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564026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Past ALIGNS with MACRA/MIPS</a:t>
            </a:r>
          </a:p>
        </p:txBody>
      </p:sp>
      <p:sp>
        <p:nvSpPr>
          <p:cNvPr id="3" name="Content Placeholder 2"/>
          <p:cNvSpPr>
            <a:spLocks noGrp="1"/>
          </p:cNvSpPr>
          <p:nvPr>
            <p:ph idx="1"/>
          </p:nvPr>
        </p:nvSpPr>
        <p:spPr/>
        <p:txBody>
          <a:bodyPr/>
          <a:lstStyle/>
          <a:p>
            <a:r>
              <a:rPr lang="en-US" dirty="0"/>
              <a:t>SETMA’s Strategies for Healthcare Transformation - </a:t>
            </a:r>
            <a:r>
              <a:rPr lang="en-US" dirty="0">
                <a:solidFill>
                  <a:srgbClr val="FF0000"/>
                </a:solidFill>
              </a:rPr>
              <a:t>MIPS Categories of Scoring System</a:t>
            </a:r>
          </a:p>
          <a:p>
            <a:pPr marL="342900" indent="-342900">
              <a:buFont typeface="+mj-lt"/>
              <a:buAutoNum type="arabicPeriod" startAt="3"/>
            </a:pPr>
            <a:r>
              <a:rPr lang="en-US" dirty="0">
                <a:solidFill>
                  <a:schemeClr val="tx1"/>
                </a:solidFill>
              </a:rPr>
              <a:t>The structure and organization of healthcare delivery must be </a:t>
            </a:r>
            <a:r>
              <a:rPr lang="en-US" b="1" dirty="0">
                <a:solidFill>
                  <a:schemeClr val="tx1"/>
                </a:solidFill>
              </a:rPr>
              <a:t>patient-centered medical home </a:t>
            </a:r>
            <a:r>
              <a:rPr lang="en-US" dirty="0">
                <a:solidFill>
                  <a:schemeClr val="tx1"/>
                </a:solidFill>
              </a:rPr>
              <a:t>- </a:t>
            </a:r>
            <a:r>
              <a:rPr lang="en-US" dirty="0">
                <a:solidFill>
                  <a:srgbClr val="FF0000"/>
                </a:solidFill>
              </a:rPr>
              <a:t>MIPS Clinical Practice Improvement Activities </a:t>
            </a:r>
            <a:r>
              <a:rPr lang="en-US" dirty="0">
                <a:solidFill>
                  <a:schemeClr val="tx1"/>
                </a:solidFill>
              </a:rPr>
              <a:t>(This MIPS category is met fully by Level 3 NCQA PC-MH Recognition).</a:t>
            </a:r>
          </a:p>
          <a:p>
            <a:pPr marL="342900" indent="-342900">
              <a:buFont typeface="+mj-lt"/>
              <a:buAutoNum type="arabicPeriod" startAt="3"/>
            </a:pPr>
            <a:r>
              <a:rPr lang="en-US" dirty="0">
                <a:solidFill>
                  <a:schemeClr val="tx1"/>
                </a:solidFill>
              </a:rPr>
              <a:t>The payment methodology of healthcare delivery must be that of </a:t>
            </a:r>
            <a:r>
              <a:rPr lang="en-US" b="1" dirty="0">
                <a:solidFill>
                  <a:schemeClr val="tx1"/>
                </a:solidFill>
              </a:rPr>
              <a:t>capitation with additional reimbursement for proved quality performance and cost savings </a:t>
            </a:r>
            <a:r>
              <a:rPr lang="en-US" dirty="0">
                <a:solidFill>
                  <a:schemeClr val="tx1"/>
                </a:solidFill>
              </a:rPr>
              <a:t>- </a:t>
            </a:r>
            <a:r>
              <a:rPr lang="en-US" dirty="0">
                <a:solidFill>
                  <a:srgbClr val="FF0000"/>
                </a:solidFill>
              </a:rPr>
              <a:t>MIPS Cost </a:t>
            </a:r>
            <a:r>
              <a:rPr lang="en-US" dirty="0">
                <a:solidFill>
                  <a:schemeClr val="tx1"/>
                </a:solidFill>
              </a:rPr>
              <a:t>(measured by risk adjusted expectations of cost of care and the actual cost of care per fee-for-service Medicare and Medicaid beneficiary)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80468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SETMA’s Past ALIGNS with MACRA/MIPS</a:t>
            </a:r>
          </a:p>
        </p:txBody>
      </p:sp>
      <p:sp>
        <p:nvSpPr>
          <p:cNvPr id="3" name="Content Placeholder 2"/>
          <p:cNvSpPr>
            <a:spLocks noGrp="1"/>
          </p:cNvSpPr>
          <p:nvPr>
            <p:ph idx="1"/>
          </p:nvPr>
        </p:nvSpPr>
        <p:spPr/>
        <p:txBody>
          <a:bodyPr/>
          <a:lstStyle/>
          <a:p>
            <a:r>
              <a:rPr lang="en-US" dirty="0"/>
              <a:t>This is remarkable both in affirming our work over the past twenty years and affirming the rationale behind MACRA and MIPS.  This realization came as the result of the writing of this article and twelve other articles about MACRA and MIPS. </a:t>
            </a:r>
          </a:p>
          <a:p>
            <a:r>
              <a:rPr lang="en-US" dirty="0"/>
              <a:t>Personally, I approve of MACRA and MIPS and think it is a step in the right direction, however, I think there are potential problems with the design of MIPS.  Some of the rationale for my concerns are present in at the following link:  </a:t>
            </a:r>
            <a:r>
              <a:rPr lang="en-US" dirty="0">
                <a:hlinkClick r:id="rId2"/>
              </a:rPr>
              <a:t>http://www.jameslhollymd.com/the-setma-way/setma-model-of-care-pc-mh-healthcare-innovation-the-future-of-healthcare</a:t>
            </a:r>
            <a:r>
              <a:rPr lang="en-US" dirty="0"/>
              <a:t>. </a:t>
            </a:r>
          </a:p>
          <a:p>
            <a:r>
              <a:rPr lang="en-US" dirty="0"/>
              <a:t>The following is an explanation of this concern.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64754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tasks will a provider do?</a:t>
            </a:r>
          </a:p>
        </p:txBody>
      </p:sp>
      <p:sp>
        <p:nvSpPr>
          <p:cNvPr id="3" name="Content Placeholder 2"/>
          <p:cNvSpPr>
            <a:spLocks noGrp="1"/>
          </p:cNvSpPr>
          <p:nvPr>
            <p:ph idx="1"/>
          </p:nvPr>
        </p:nvSpPr>
        <p:spPr/>
        <p:txBody>
          <a:bodyPr>
            <a:normAutofit/>
          </a:bodyPr>
          <a:lstStyle/>
          <a:p>
            <a:r>
              <a:rPr lang="en-US" dirty="0"/>
              <a:t>In May, 2012, at a Massachusetts Medical Society Conference, this  question was asked.   After a lengthy discussion, the speaker who asked the question answered it by saying, “You can get a provider to do one thing at every visit.”</a:t>
            </a:r>
            <a:br>
              <a:rPr lang="en-US" dirty="0"/>
            </a:br>
            <a:endParaRPr lang="en-US" dirty="0"/>
          </a:p>
          <a:p>
            <a:r>
              <a:rPr lang="en-US" dirty="0"/>
              <a:t>The last speaker said, “You can’t answer that question until you answer three other questions:</a:t>
            </a:r>
          </a:p>
          <a:p>
            <a:pPr>
              <a:buNone/>
            </a:pPr>
            <a:endParaRPr lang="en-US" sz="1200" dirty="0"/>
          </a:p>
          <a:p>
            <a:pPr marL="731520">
              <a:buFont typeface="+mj-lt"/>
              <a:buAutoNum type="arabicPeriod"/>
            </a:pPr>
            <a:r>
              <a:rPr lang="en-US" dirty="0"/>
              <a:t>How important is the task you are asking providers to do?</a:t>
            </a:r>
          </a:p>
          <a:p>
            <a:pPr marL="731520">
              <a:buFont typeface="+mj-lt"/>
              <a:buAutoNum type="arabicPeriod"/>
            </a:pPr>
            <a:r>
              <a:rPr lang="en-US" dirty="0"/>
              <a:t>How much time does it take?</a:t>
            </a:r>
          </a:p>
          <a:p>
            <a:pPr marL="731520">
              <a:buFont typeface="+mj-lt"/>
              <a:buAutoNum type="arabicPeriod"/>
            </a:pPr>
            <a:r>
              <a:rPr lang="en-US" dirty="0"/>
              <a:t>How much energy does it take?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31096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tasks can you get a provider to do?</a:t>
            </a:r>
          </a:p>
        </p:txBody>
      </p:sp>
      <p:sp>
        <p:nvSpPr>
          <p:cNvPr id="3" name="Content Placeholder 2"/>
          <p:cNvSpPr>
            <a:spLocks noGrp="1"/>
          </p:cNvSpPr>
          <p:nvPr>
            <p:ph idx="1"/>
          </p:nvPr>
        </p:nvSpPr>
        <p:spPr/>
        <p:txBody>
          <a:bodyPr>
            <a:normAutofit/>
          </a:bodyPr>
          <a:lstStyle/>
          <a:p>
            <a:r>
              <a:rPr lang="en-US" dirty="0"/>
              <a:t>If you were to create a formula to represent this process, there would be a direct correlation between how many tasks a provider can or will do and how important the tasks are; the more important the tasks, the more tasks a provider will do.  </a:t>
            </a:r>
          </a:p>
          <a:p>
            <a:r>
              <a:rPr lang="en-US" dirty="0"/>
              <a:t>There would be an inverse relationship between how much time it takes and how many tasks will be done; the more time it takes, the fewer tasks will be done.  </a:t>
            </a:r>
          </a:p>
          <a:p>
            <a:r>
              <a:rPr lang="en-US" dirty="0"/>
              <a:t>There would also be an inverse relationship between how much energy it takes and how many tasks will be done; the more energy it takes, the fewer tasks will be done.  </a:t>
            </a:r>
          </a:p>
          <a:p>
            <a:r>
              <a:rPr lang="en-US" dirty="0"/>
              <a:t>The key to getting more done is to determine what is important and only to do that, and then to make the completion of the important tasks require less energy and less time.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2524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Demands Systemic Solutions</a:t>
            </a:r>
          </a:p>
        </p:txBody>
      </p:sp>
      <p:sp>
        <p:nvSpPr>
          <p:cNvPr id="3" name="Content Placeholder 2"/>
          <p:cNvSpPr>
            <a:spLocks noGrp="1"/>
          </p:cNvSpPr>
          <p:nvPr>
            <p:ph idx="1"/>
          </p:nvPr>
        </p:nvSpPr>
        <p:spPr/>
        <p:txBody>
          <a:bodyPr>
            <a:normAutofit/>
          </a:bodyPr>
          <a:lstStyle/>
          <a:p>
            <a:r>
              <a:rPr lang="en-US" dirty="0"/>
              <a:t>The Texas State Health Department’s Reportable Conditions illustrates the standardization and the automation of parts of healthcare processes.  Remember, “The more complex a problem is, the more systemic the solution must be.”  </a:t>
            </a:r>
          </a:p>
          <a:p>
            <a:r>
              <a:rPr lang="en-US" dirty="0"/>
              <a:t>Today, SETMA providers make a diagnosis, and when that diagnoses is one of the seventy-eight reportable conditions, automatically, the condition is reported to the state with the provider doing nothing more than making the diagnosis.  </a:t>
            </a:r>
          </a:p>
          <a:p>
            <a:r>
              <a:rPr lang="en-US" dirty="0"/>
              <a:t>If an important task is not being done either because the provider is resistant to doing it, or because the provider has “too much” to do, automate it.  (Remember the Maginot Line)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71045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Demands Systemic Solutions</a:t>
            </a:r>
          </a:p>
        </p:txBody>
      </p:sp>
      <p:sp>
        <p:nvSpPr>
          <p:cNvPr id="3" name="Content Placeholder 2"/>
          <p:cNvSpPr>
            <a:spLocks noGrp="1"/>
          </p:cNvSpPr>
          <p:nvPr>
            <p:ph idx="1"/>
          </p:nvPr>
        </p:nvSpPr>
        <p:spPr/>
        <p:txBody>
          <a:bodyPr>
            <a:normAutofit/>
          </a:bodyPr>
          <a:lstStyle/>
          <a:p>
            <a:r>
              <a:rPr lang="en-US" dirty="0"/>
              <a:t>In August, 2010, the </a:t>
            </a:r>
            <a:r>
              <a:rPr lang="en-US" i="1" dirty="0"/>
              <a:t>American Academy of Family Practice Journal</a:t>
            </a:r>
            <a:r>
              <a:rPr lang="en-US" dirty="0"/>
              <a:t> recommended that every family physician calculate one Framingham Risk Score for each of their patients every five years.</a:t>
            </a:r>
          </a:p>
          <a:p>
            <a:pPr marL="731520">
              <a:buFont typeface="+mj-lt"/>
              <a:buAutoNum type="arabicPeriod"/>
            </a:pPr>
            <a:r>
              <a:rPr lang="en-US" dirty="0"/>
              <a:t>There are 12 Framingham Risk Scores</a:t>
            </a:r>
          </a:p>
          <a:p>
            <a:pPr marL="731520">
              <a:buFont typeface="+mj-lt"/>
              <a:buAutoNum type="arabicPeriod"/>
            </a:pPr>
            <a:r>
              <a:rPr lang="en-US" dirty="0"/>
              <a:t>To turn these scores into a tool for challenging patients with the premise “If you make a change, it will make a difference.”</a:t>
            </a:r>
          </a:p>
          <a:p>
            <a:pPr marL="731520">
              <a:buFont typeface="+mj-lt"/>
              <a:buAutoNum type="arabicPeriod"/>
            </a:pPr>
            <a:r>
              <a:rPr lang="en-US" dirty="0"/>
              <a:t>You can add “What If Scenarios” to each</a:t>
            </a:r>
          </a:p>
          <a:p>
            <a:pPr marL="731520">
              <a:buFont typeface="+mj-lt"/>
              <a:buAutoNum type="arabicPeriod"/>
            </a:pPr>
            <a:r>
              <a:rPr lang="en-US" dirty="0"/>
              <a:t>But now you have 72 computations</a:t>
            </a:r>
          </a:p>
          <a:p>
            <a:pPr marL="731520">
              <a:buFont typeface="+mj-lt"/>
              <a:buAutoNum type="arabicPeriod"/>
            </a:pPr>
            <a:r>
              <a:rPr lang="en-US" dirty="0"/>
              <a:t>Can you get a provider to do all of these scores at every visit?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95901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81192" y="1874520"/>
            <a:ext cx="11029615" cy="3984279"/>
          </a:xfrm>
        </p:spPr>
        <p:txBody>
          <a:bodyPr>
            <a:normAutofit/>
          </a:bodyPr>
          <a:lstStyle/>
          <a:p>
            <a:pPr algn="ctr">
              <a:buNone/>
            </a:pPr>
            <a:r>
              <a:rPr lang="en-US" sz="2400" b="1" dirty="0"/>
              <a:t>SETMA’s Development: Automation and Model of Care </a:t>
            </a:r>
          </a:p>
          <a:p>
            <a:pPr algn="ctr">
              <a:buNone/>
            </a:pPr>
            <a:r>
              <a:rPr lang="en-US" sz="2400" b="1" dirty="0"/>
              <a:t>Which Prepared For</a:t>
            </a:r>
          </a:p>
          <a:p>
            <a:pPr algn="ctr">
              <a:buNone/>
            </a:pPr>
            <a:r>
              <a:rPr lang="en-US" sz="2400" b="1" dirty="0"/>
              <a:t>Medicare Access and CHIPS Reauthorization Act (MACRA) </a:t>
            </a:r>
          </a:p>
          <a:p>
            <a:pPr algn="ctr">
              <a:buNone/>
            </a:pPr>
            <a:r>
              <a:rPr lang="en-US" sz="2400" b="1" dirty="0"/>
              <a:t>and the Merit-Based Incentive Payment System (MIPS)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change the future of Primary Care?</a:t>
            </a:r>
          </a:p>
        </p:txBody>
      </p:sp>
      <p:sp>
        <p:nvSpPr>
          <p:cNvPr id="3" name="Content Placeholder 2"/>
          <p:cNvSpPr>
            <a:spLocks noGrp="1"/>
          </p:cNvSpPr>
          <p:nvPr>
            <p:ph idx="1"/>
          </p:nvPr>
        </p:nvSpPr>
        <p:spPr>
          <a:xfrm>
            <a:off x="1872917" y="2489199"/>
            <a:ext cx="8422104" cy="4212390"/>
          </a:xfrm>
        </p:spPr>
        <p:txBody>
          <a:bodyPr>
            <a:normAutofit/>
          </a:bodyPr>
          <a:lstStyle/>
          <a:p>
            <a:r>
              <a:rPr lang="en-US" dirty="0"/>
              <a:t>Make it easier to do it right than not do it at all!</a:t>
            </a:r>
          </a:p>
          <a:p>
            <a:r>
              <a:rPr lang="en-US" dirty="0"/>
              <a:t>With automation, imitate Henry Ford, who automated the manufacturing of automobiles with assembly lines and in so doing made it possible for those who made cars to afford to drive them.  </a:t>
            </a:r>
          </a:p>
          <a:p>
            <a:r>
              <a:rPr lang="en-US" dirty="0"/>
              <a:t>There are many aspects of patient care which can be automated.  </a:t>
            </a:r>
          </a:p>
          <a:p>
            <a:r>
              <a:rPr lang="en-US" dirty="0"/>
              <a:t>Classically, SETMA has used clinical decision support as reminders to providers, but now we are realizing that many of the tasks which were the object of CDS, actually could and should be automated, requiring no input from the provider. </a:t>
            </a:r>
          </a:p>
          <a:p>
            <a:r>
              <a:rPr lang="en-US" dirty="0"/>
              <a:t>For instance, the value of the flu immunization is not enhanced by it being ordered by a healthcare provider, or by it being given by a registered nurse.  </a:t>
            </a:r>
          </a:p>
          <a:p>
            <a:r>
              <a:rPr lang="en-US" dirty="0"/>
              <a:t>And, the process of a flu immunization can be automated.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67057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Idea of Automation Grows</a:t>
            </a:r>
          </a:p>
        </p:txBody>
      </p:sp>
      <p:sp>
        <p:nvSpPr>
          <p:cNvPr id="3" name="Content Placeholder 2"/>
          <p:cNvSpPr>
            <a:spLocks noGrp="1"/>
          </p:cNvSpPr>
          <p:nvPr>
            <p:ph idx="1"/>
          </p:nvPr>
        </p:nvSpPr>
        <p:spPr/>
        <p:txBody>
          <a:bodyPr>
            <a:normAutofit/>
          </a:bodyPr>
          <a:lstStyle/>
          <a:p>
            <a:r>
              <a:rPr lang="en-US" dirty="0"/>
              <a:t>In June, 2013, the </a:t>
            </a:r>
            <a:r>
              <a:rPr lang="en-US" i="1" dirty="0"/>
              <a:t>American Medical News </a:t>
            </a:r>
            <a:r>
              <a:rPr lang="en-US" dirty="0"/>
              <a:t>published an article entitled, “Serious work put into making primary care fun again.”  </a:t>
            </a:r>
          </a:p>
          <a:p>
            <a:r>
              <a:rPr lang="en-US" dirty="0"/>
              <a:t>With an anticipated serious shortage of primary care physicians over the next twenty years, the article addressed how to improve the lot of primary care providers, stating in part:  </a:t>
            </a:r>
          </a:p>
          <a:p>
            <a:pPr marL="548640">
              <a:buNone/>
            </a:pPr>
            <a:r>
              <a:rPr lang="en-US" dirty="0"/>
              <a:t>	“Amid alarming rates of physician burnout, hundreds of clinics nationwide are redesigning their practices with a goal in mind beyond improving the quality of care. They are aiming to make life as a primary care doctor enjoyable once more. Twenty-three of these clinics...describe practice innovations that can ease the chaos, administrative overload, miscommunication and computerized busy work that too often characterize primary care.”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247999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 of an Idea</a:t>
            </a:r>
          </a:p>
        </p:txBody>
      </p:sp>
      <p:sp>
        <p:nvSpPr>
          <p:cNvPr id="3" name="Content Placeholder 2"/>
          <p:cNvSpPr>
            <a:spLocks noGrp="1"/>
          </p:cNvSpPr>
          <p:nvPr>
            <p:ph idx="1"/>
          </p:nvPr>
        </p:nvSpPr>
        <p:spPr/>
        <p:txBody>
          <a:bodyPr>
            <a:normAutofit/>
          </a:bodyPr>
          <a:lstStyle/>
          <a:p>
            <a:r>
              <a:rPr lang="en-US" dirty="0"/>
              <a:t>In 1993, John Patrick set IBM on another course and changed the company's future.  </a:t>
            </a:r>
          </a:p>
          <a:p>
            <a:r>
              <a:rPr lang="en-US" dirty="0"/>
              <a:t>Reading his story made me wonder, is it possible for SETMA to set medicine on another course and to change the future.  </a:t>
            </a:r>
          </a:p>
          <a:p>
            <a:r>
              <a:rPr lang="en-US" dirty="0"/>
              <a:t>John did not want people to work “collaterally,” side by side, maybe going in the same direction, maybe even having the same goal, but working independently and at best in a cooperative manner; he wanted people to work “collaboratively,” synergistically, leveraging the generative power of a team in creating a new future which they partially envision but which even they could not control.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461397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 of an Idea</a:t>
            </a:r>
          </a:p>
        </p:txBody>
      </p:sp>
      <p:sp>
        <p:nvSpPr>
          <p:cNvPr id="3" name="Content Placeholder 2"/>
          <p:cNvSpPr>
            <a:spLocks noGrp="1"/>
          </p:cNvSpPr>
          <p:nvPr>
            <p:ph idx="1"/>
          </p:nvPr>
        </p:nvSpPr>
        <p:spPr/>
        <p:txBody>
          <a:bodyPr>
            <a:normAutofit/>
          </a:bodyPr>
          <a:lstStyle/>
          <a:p>
            <a:endParaRPr lang="en-US" dirty="0"/>
          </a:p>
          <a:p>
            <a:r>
              <a:rPr lang="en-US" dirty="0"/>
              <a:t>What can we do today in healthcare which would mirror the changes IBM experienced?  How can we change “</a:t>
            </a:r>
            <a:r>
              <a:rPr lang="en-US" b="1" dirty="0"/>
              <a:t>collaterallists</a:t>
            </a:r>
            <a:r>
              <a:rPr lang="en-US" dirty="0"/>
              <a:t>” into “</a:t>
            </a:r>
            <a:r>
              <a:rPr lang="en-US" b="1" dirty="0"/>
              <a:t>collaborativists</a:t>
            </a:r>
            <a:r>
              <a:rPr lang="en-US" dirty="0"/>
              <a:t>”?  </a:t>
            </a:r>
          </a:p>
          <a:p>
            <a:r>
              <a:rPr lang="en-US" dirty="0"/>
              <a:t>How can we use the power of electronics, analytics, and informatics principles to energize radical change to create a new future in healthcare?  </a:t>
            </a:r>
          </a:p>
          <a:p>
            <a:r>
              <a:rPr lang="en-US" dirty="0"/>
              <a:t>Testing and measurement is a science.  In most industries, quality is determined by testing performance.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37568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 of an Idea</a:t>
            </a:r>
          </a:p>
        </p:txBody>
      </p:sp>
      <p:sp>
        <p:nvSpPr>
          <p:cNvPr id="3" name="Content Placeholder 2"/>
          <p:cNvSpPr>
            <a:spLocks noGrp="1"/>
          </p:cNvSpPr>
          <p:nvPr>
            <p:ph idx="1"/>
          </p:nvPr>
        </p:nvSpPr>
        <p:spPr/>
        <p:txBody>
          <a:bodyPr>
            <a:normAutofit/>
          </a:bodyPr>
          <a:lstStyle/>
          <a:p>
            <a:r>
              <a:rPr lang="en-US" b="1" dirty="0"/>
              <a:t>But, in healthcare we are involved in a new kind of “testing.”  </a:t>
            </a:r>
            <a:r>
              <a:rPr lang="en-US" dirty="0"/>
              <a:t>The tests used to measure the performance of healthcare providers are unique. Therefore:</a:t>
            </a:r>
          </a:p>
          <a:p>
            <a:pPr marL="731520">
              <a:buFont typeface="+mj-lt"/>
              <a:buAutoNum type="arabicPeriod"/>
            </a:pPr>
            <a:r>
              <a:rPr lang="en-US" dirty="0"/>
              <a:t>If  we are going to measure the quality of care given by healthcare providers:</a:t>
            </a:r>
          </a:p>
          <a:p>
            <a:pPr marL="731520">
              <a:buFont typeface="+mj-lt"/>
              <a:buAutoNum type="arabicPeriod"/>
            </a:pPr>
            <a:r>
              <a:rPr lang="en-US" dirty="0"/>
              <a:t>If we are going to give a test to healthcare providers, and</a:t>
            </a:r>
          </a:p>
          <a:p>
            <a:pPr marL="731520">
              <a:buFont typeface="+mj-lt"/>
              <a:buAutoNum type="arabicPeriod"/>
            </a:pPr>
            <a:r>
              <a:rPr lang="en-US" dirty="0"/>
              <a:t>If we are going  to give them the test questions before hand, and</a:t>
            </a:r>
          </a:p>
          <a:p>
            <a:pPr marL="731520">
              <a:buFont typeface="+mj-lt"/>
              <a:buAutoNum type="arabicPeriod"/>
            </a:pPr>
            <a:r>
              <a:rPr lang="en-US" dirty="0"/>
              <a:t>If the test is open-book, and</a:t>
            </a:r>
          </a:p>
          <a:p>
            <a:pPr marL="731520">
              <a:buFont typeface="+mj-lt"/>
              <a:buAutoNum type="arabicPeriod"/>
            </a:pPr>
            <a:r>
              <a:rPr lang="en-US" dirty="0"/>
              <a:t>If there is no time limit for taking the test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12015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 of an Idea</a:t>
            </a:r>
          </a:p>
        </p:txBody>
      </p:sp>
      <p:sp>
        <p:nvSpPr>
          <p:cNvPr id="3" name="Content Placeholder 2"/>
          <p:cNvSpPr>
            <a:spLocks noGrp="1"/>
          </p:cNvSpPr>
          <p:nvPr>
            <p:ph idx="1"/>
          </p:nvPr>
        </p:nvSpPr>
        <p:spPr/>
        <p:txBody>
          <a:bodyPr>
            <a:normAutofit/>
          </a:bodyPr>
          <a:lstStyle/>
          <a:p>
            <a:r>
              <a:rPr lang="en-US" dirty="0"/>
              <a:t>Why not “cheat?”  Look up the answers before the test so providers can know their performance before they get the test results.  </a:t>
            </a:r>
          </a:p>
          <a:p>
            <a:r>
              <a:rPr lang="en-US" dirty="0"/>
              <a:t>Don’t wait until an insurer, an ACO, or an agency measures your HEDIS performance.  Know your performance by measuring your performance yourself.  </a:t>
            </a:r>
          </a:p>
          <a:p>
            <a:r>
              <a:rPr lang="en-US" dirty="0"/>
              <a:t>In fact, know your performance at the time you see a patient.  The ultimate “game changer” in healthcare is when the provider knows how he/she is doing in the care of an individual patient, or in the care of a panel or population of patients and then when the provider turns around and shares this information with patients and with the public at large.  </a:t>
            </a:r>
          </a:p>
          <a:p>
            <a:r>
              <a:rPr lang="en-US" dirty="0"/>
              <a:t>The game is changed because the motivation to improve is maximized.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64308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is no cheating!</a:t>
            </a:r>
          </a:p>
        </p:txBody>
      </p:sp>
      <p:sp>
        <p:nvSpPr>
          <p:cNvPr id="3" name="Content Placeholder 2"/>
          <p:cNvSpPr>
            <a:spLocks noGrp="1"/>
          </p:cNvSpPr>
          <p:nvPr>
            <p:ph idx="1"/>
          </p:nvPr>
        </p:nvSpPr>
        <p:spPr/>
        <p:txBody>
          <a:bodyPr>
            <a:normAutofit/>
          </a:bodyPr>
          <a:lstStyle/>
          <a:p>
            <a:r>
              <a:rPr lang="en-US" dirty="0"/>
              <a:t>Of course, ethically there is no “cheating” in this context.   </a:t>
            </a:r>
          </a:p>
          <a:p>
            <a:r>
              <a:rPr lang="en-US" dirty="0"/>
              <a:t>Unlike traditional medical-education tests, this test is not measuring what you know; </a:t>
            </a:r>
            <a:r>
              <a:rPr lang="en-US" b="1" dirty="0"/>
              <a:t>it is measuring what you have access to and it is measuring to what you pay attention.  </a:t>
            </a:r>
          </a:p>
          <a:p>
            <a:r>
              <a:rPr lang="en-US" dirty="0"/>
              <a:t>It is measuring how efficiently and excellently you are applying what you know.  </a:t>
            </a:r>
          </a:p>
          <a:p>
            <a:r>
              <a:rPr lang="en-US" dirty="0"/>
              <a:t>The test is not measuring what you remember; </a:t>
            </a:r>
            <a:r>
              <a:rPr lang="en-US" b="1" dirty="0"/>
              <a:t>it is measuring what you are reminded of.  </a:t>
            </a:r>
          </a:p>
          <a:p>
            <a:r>
              <a:rPr lang="en-US" dirty="0"/>
              <a:t>If you have Clinical Decision Support (CDS) which remind you of what needs to be done and if you have CDS tools which allow you to measure your own performance at the point of care, you can consistently improve your performance.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459434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Abraham Lincoln</a:t>
            </a:r>
          </a:p>
        </p:txBody>
      </p:sp>
      <p:sp>
        <p:nvSpPr>
          <p:cNvPr id="3" name="Content Placeholder 2"/>
          <p:cNvSpPr>
            <a:spLocks noGrp="1"/>
          </p:cNvSpPr>
          <p:nvPr>
            <p:ph idx="1"/>
          </p:nvPr>
        </p:nvSpPr>
        <p:spPr/>
        <p:txBody>
          <a:bodyPr/>
          <a:lstStyle/>
          <a:p>
            <a:r>
              <a:rPr lang="en-US" dirty="0"/>
              <a:t>This is the power of data analysis in the quality improvement of healthcare; it is the power of a provider knowing his/her own performance at the point of care.</a:t>
            </a:r>
          </a:p>
          <a:p>
            <a:r>
              <a:rPr lang="en-US" dirty="0"/>
              <a:t>This is the application of Abraham Lincoln’s 1858 statement in which he said:</a:t>
            </a:r>
          </a:p>
          <a:p>
            <a:endParaRPr lang="en-US" dirty="0"/>
          </a:p>
          <a:p>
            <a:pPr algn="ctr">
              <a:buNone/>
            </a:pPr>
            <a:r>
              <a:rPr lang="en-US" sz="1400" dirty="0"/>
              <a:t>		</a:t>
            </a:r>
            <a:r>
              <a:rPr lang="en-US" sz="2400" b="1" dirty="0"/>
              <a:t>“If we can first know where we are and whither we are tending; we can better judge what to do and how to do it.”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684390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Maginot Line</a:t>
            </a:r>
          </a:p>
        </p:txBody>
      </p:sp>
      <p:sp>
        <p:nvSpPr>
          <p:cNvPr id="3" name="Content Placeholder 2"/>
          <p:cNvSpPr>
            <a:spLocks noGrp="1"/>
          </p:cNvSpPr>
          <p:nvPr>
            <p:ph idx="1"/>
          </p:nvPr>
        </p:nvSpPr>
        <p:spPr/>
        <p:txBody>
          <a:bodyPr>
            <a:noAutofit/>
          </a:bodyPr>
          <a:lstStyle/>
          <a:p>
            <a:r>
              <a:rPr lang="en-US" dirty="0"/>
              <a:t>In April, 2013, after a three and a half hours presentation of SETMA’s system to eight Medicare Advantage executives, they asked how they could get other providers to perform as well as SETMA.  </a:t>
            </a:r>
          </a:p>
          <a:p>
            <a:r>
              <a:rPr lang="en-US" dirty="0"/>
              <a:t>They were told to develop leaders who will help improve the processes and outcomes of care, but that they must recognize also that some times physician leaders use their positions to resist, or to obstruct change rather than to facilitate it.  </a:t>
            </a:r>
          </a:p>
          <a:p>
            <a:r>
              <a:rPr lang="en-US" dirty="0"/>
              <a:t>This is not unlike the French Government after World War I.</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79259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Maginot Line</a:t>
            </a:r>
          </a:p>
        </p:txBody>
      </p:sp>
      <p:sp>
        <p:nvSpPr>
          <p:cNvPr id="3" name="Content Placeholder 2"/>
          <p:cNvSpPr>
            <a:spLocks noGrp="1"/>
          </p:cNvSpPr>
          <p:nvPr>
            <p:ph idx="1"/>
          </p:nvPr>
        </p:nvSpPr>
        <p:spPr/>
        <p:txBody>
          <a:bodyPr>
            <a:normAutofit/>
          </a:bodyPr>
          <a:lstStyle/>
          <a:p>
            <a:r>
              <a:rPr lang="en-US" dirty="0"/>
              <a:t>Determined never to be invaded by Germany again, in the 1930s the French constructed a fixed, defensive fortification between France and Germany called the Maginot Line.  </a:t>
            </a:r>
          </a:p>
          <a:p>
            <a:r>
              <a:rPr lang="en-US" dirty="0"/>
              <a:t>The French did not know what General George Patton intuitively knew.  In an era of mechanized warfare, fixed fortifications could be and were easily ignored.  </a:t>
            </a:r>
          </a:p>
          <a:p>
            <a:r>
              <a:rPr lang="en-US" dirty="0"/>
              <a:t>The enemy went around the Maginot Line.  Similarly, when the barrier to healthcare improvement is created by the refusal of healthcare providers to accept new realities and new standards of care, health systems will simply go around them.  </a:t>
            </a:r>
          </a:p>
          <a:p>
            <a:r>
              <a:rPr lang="en-US" dirty="0"/>
              <a:t>The intent is to make the obstructing providers irrelevant to the process.  The reality is if healthcare providers become fixed fortifications against the future, the process and the system will go around them.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1926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idx="1"/>
          </p:nvPr>
        </p:nvSpPr>
        <p:spPr/>
        <p:txBody>
          <a:bodyPr/>
          <a:lstStyle/>
          <a:p>
            <a:endParaRPr lang="en-US" dirty="0"/>
          </a:p>
          <a:p>
            <a:r>
              <a:rPr lang="en-US" dirty="0"/>
              <a:t>James L. Holly, MD has no conflicts of interest to report in relationship to this presentation.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707367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Equals Quality Divided By Cost</a:t>
            </a:r>
          </a:p>
        </p:txBody>
      </p:sp>
      <p:sp>
        <p:nvSpPr>
          <p:cNvPr id="3" name="Content Placeholder 2"/>
          <p:cNvSpPr>
            <a:spLocks noGrp="1"/>
          </p:cNvSpPr>
          <p:nvPr>
            <p:ph idx="1"/>
          </p:nvPr>
        </p:nvSpPr>
        <p:spPr/>
        <p:txBody>
          <a:bodyPr>
            <a:normAutofit/>
          </a:bodyPr>
          <a:lstStyle/>
          <a:p>
            <a:r>
              <a:rPr lang="en-US" dirty="0"/>
              <a:t>The lessons of the industrial revolution give us guidance here.  Rather than handmade tools and machines made by artisans who were creative geniuses, machines were made by other machines and they were reproduced in mass.  </a:t>
            </a:r>
          </a:p>
          <a:p>
            <a:r>
              <a:rPr lang="en-US" dirty="0"/>
              <a:t>Costs went down and quality went up, so the value escalated geometrically.  </a:t>
            </a:r>
          </a:p>
          <a:p>
            <a:r>
              <a:rPr lang="en-US" b="1" dirty="0"/>
              <a:t>Appling these lessons of standardization, automation and reproducibility to healthcare, we can get to our goals much faster.  </a:t>
            </a:r>
          </a:p>
          <a:p>
            <a:r>
              <a:rPr lang="en-US" dirty="0"/>
              <a:t>Henry Ford made a new machine on an assembly line which was nothing more than a standardized, automated method for producing a product which also required human input.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393454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Equals Quality Divided By Cost</a:t>
            </a:r>
          </a:p>
        </p:txBody>
      </p:sp>
      <p:sp>
        <p:nvSpPr>
          <p:cNvPr id="3" name="Content Placeholder 2"/>
          <p:cNvSpPr>
            <a:spLocks noGrp="1"/>
          </p:cNvSpPr>
          <p:nvPr>
            <p:ph idx="1"/>
          </p:nvPr>
        </p:nvSpPr>
        <p:spPr/>
        <p:txBody>
          <a:bodyPr>
            <a:normAutofit/>
          </a:bodyPr>
          <a:lstStyle/>
          <a:p>
            <a:r>
              <a:rPr lang="en-US" dirty="0"/>
              <a:t>If healthcare providers look at every process and outcome in healthcare as a sum of that which can be automated and standardized, and of that which still requires human input, healthcare quality can improve predictably.  </a:t>
            </a:r>
          </a:p>
          <a:p>
            <a:r>
              <a:rPr lang="en-US" dirty="0"/>
              <a:t>The cost can be reduced consistently, and provider and patient satisfaction can improve.  </a:t>
            </a:r>
          </a:p>
          <a:p>
            <a:r>
              <a:rPr lang="en-US" dirty="0"/>
              <a:t>Some things in healthcare cannot yet be standardized and automated but the satisfaction of receiving the care that can be, will be increased by determining what can be automated and standardized and then by doing so.</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743411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change the future?</a:t>
            </a:r>
          </a:p>
        </p:txBody>
      </p:sp>
      <p:sp>
        <p:nvSpPr>
          <p:cNvPr id="3" name="Content Placeholder 2"/>
          <p:cNvSpPr>
            <a:spLocks noGrp="1"/>
          </p:cNvSpPr>
          <p:nvPr>
            <p:ph idx="1"/>
          </p:nvPr>
        </p:nvSpPr>
        <p:spPr/>
        <p:txBody>
          <a:bodyPr>
            <a:normAutofit/>
          </a:bodyPr>
          <a:lstStyle/>
          <a:p>
            <a:pPr>
              <a:buFont typeface="+mj-lt"/>
              <a:buAutoNum type="arabicPeriod"/>
            </a:pPr>
            <a:r>
              <a:rPr lang="en-US" dirty="0"/>
              <a:t>When a patient is given an appointment and the system determines that the patient has not had a current flu immunization and the appointment time is in the appropriate time frame to receive the vaccine, the system should order the flu immunization, and send the order to the nurse, to the chart and to charge posting. The provider is not involved which increases the probability that it will be done.</a:t>
            </a:r>
          </a:p>
          <a:p>
            <a:pPr>
              <a:buFont typeface="+mj-lt"/>
              <a:buAutoNum type="arabicPeriod"/>
            </a:pPr>
            <a:r>
              <a:rPr lang="en-US" dirty="0"/>
              <a:t>Additionally, the system should be programmed so that every patient who has not made an appointment in the time frame for a flu immunization should be notified electronically at the beginning of the flu-immunization season that they need to have a flu shot and toward the end of the immunization season, the system should check again to see who has not had the shot.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1850769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change the future?</a:t>
            </a:r>
          </a:p>
        </p:txBody>
      </p:sp>
      <p:sp>
        <p:nvSpPr>
          <p:cNvPr id="3" name="Content Placeholder 2"/>
          <p:cNvSpPr>
            <a:spLocks noGrp="1"/>
          </p:cNvSpPr>
          <p:nvPr>
            <p:ph idx="1"/>
          </p:nvPr>
        </p:nvSpPr>
        <p:spPr/>
        <p:txBody>
          <a:bodyPr>
            <a:normAutofit/>
          </a:bodyPr>
          <a:lstStyle/>
          <a:p>
            <a:r>
              <a:rPr lang="en-US" dirty="0"/>
              <a:t>This principle can be expanded to all chronic conditions for which the patient is being treated and/or for all screening and preventive care the patient requires.  </a:t>
            </a:r>
          </a:p>
          <a:p>
            <a:r>
              <a:rPr lang="en-US" dirty="0"/>
              <a:t>In the future, all healthcare process will be evaluated for:</a:t>
            </a:r>
          </a:p>
          <a:p>
            <a:pPr lvl="1">
              <a:spcBef>
                <a:spcPts val="0"/>
              </a:spcBef>
              <a:buFont typeface="+mj-lt"/>
              <a:buAutoNum type="arabicPeriod"/>
            </a:pPr>
            <a:r>
              <a:rPr lang="en-US" dirty="0"/>
              <a:t>That which can and should be automated, all based on evidence-based medicine</a:t>
            </a:r>
          </a:p>
          <a:p>
            <a:pPr lvl="1">
              <a:spcBef>
                <a:spcPts val="0"/>
              </a:spcBef>
              <a:buFont typeface="+mj-lt"/>
              <a:buAutoNum type="arabicPeriod"/>
            </a:pPr>
            <a:r>
              <a:rPr lang="en-US" dirty="0"/>
              <a:t>That which requires human input based on patient-centered care</a:t>
            </a:r>
          </a:p>
          <a:p>
            <a:r>
              <a:rPr lang="en-US" dirty="0"/>
              <a:t>This will give the healthcare provider more time to focus on the patient while fulfilling the processes (care) which we believe will improve the health (outcomes) and which will decrease the cost of excellent care.  </a:t>
            </a:r>
          </a:p>
          <a:p>
            <a:r>
              <a:rPr lang="en-US" dirty="0"/>
              <a:t>Automation of care can help healthcare providers fulfill the “triple aim” and it can reduce or even eliminate “burn out.”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677931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Explanation and the Execution – The Vision</a:t>
            </a:r>
          </a:p>
        </p:txBody>
      </p:sp>
      <p:sp>
        <p:nvSpPr>
          <p:cNvPr id="3" name="Content Placeholder 2"/>
          <p:cNvSpPr>
            <a:spLocks noGrp="1"/>
          </p:cNvSpPr>
          <p:nvPr>
            <p:ph idx="1"/>
          </p:nvPr>
        </p:nvSpPr>
        <p:spPr/>
        <p:txBody>
          <a:bodyPr>
            <a:normAutofit/>
          </a:bodyPr>
          <a:lstStyle/>
          <a:p>
            <a:r>
              <a:rPr lang="en-US" dirty="0"/>
              <a:t>As we learn more about how to improve our health and as we are able to change the future of our health more, excellence in healthcare increasingly is dependent upon two things: </a:t>
            </a:r>
          </a:p>
          <a:p>
            <a:pPr marL="731520">
              <a:buFont typeface="+mj-lt"/>
              <a:buAutoNum type="arabicPeriod"/>
            </a:pPr>
            <a:r>
              <a:rPr lang="en-US" dirty="0"/>
              <a:t>a team approach and </a:t>
            </a:r>
          </a:p>
          <a:p>
            <a:pPr marL="731520">
              <a:buFont typeface="+mj-lt"/>
              <a:buAutoNum type="arabicPeriod"/>
            </a:pPr>
            <a:r>
              <a:rPr lang="en-US" dirty="0"/>
              <a:t>the automation of those standardized tasks, </a:t>
            </a:r>
          </a:p>
          <a:p>
            <a:r>
              <a:rPr lang="en-US" dirty="0"/>
              <a:t>Which while they are critical to excellent care, can be completed without requiring the time and attention of team members.  This gives the team more time to interact with one another personally. </a:t>
            </a:r>
          </a:p>
          <a:p>
            <a:r>
              <a:rPr lang="en-US" dirty="0"/>
              <a:t>This standardization and automation of care brings us one step closer to the ultimate promise of electronic patient management which is the ultimate goal of electronic patient records.  </a:t>
            </a:r>
          </a:p>
          <a:p>
            <a:pPr algn="ctr">
              <a:buNone/>
            </a:pPr>
            <a:r>
              <a:rPr lang="en-US" b="1" dirty="0"/>
              <a:t>The Automated Team is the logical extension of clinical decision support.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95446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Explanation and the Execution – </a:t>
            </a:r>
            <a:br>
              <a:rPr lang="en-US" dirty="0"/>
            </a:br>
            <a:r>
              <a:rPr lang="en-US" dirty="0"/>
              <a:t>The Team</a:t>
            </a:r>
          </a:p>
        </p:txBody>
      </p:sp>
      <p:sp>
        <p:nvSpPr>
          <p:cNvPr id="3" name="Content Placeholder 2"/>
          <p:cNvSpPr>
            <a:spLocks noGrp="1"/>
          </p:cNvSpPr>
          <p:nvPr>
            <p:ph idx="1"/>
          </p:nvPr>
        </p:nvSpPr>
        <p:spPr/>
        <p:txBody>
          <a:bodyPr>
            <a:normAutofit/>
          </a:bodyPr>
          <a:lstStyle/>
          <a:p>
            <a:r>
              <a:rPr lang="en-US" dirty="0"/>
              <a:t>The majority of healthcare is delivered and received in the ambulatory setting in a clinician’s office. </a:t>
            </a:r>
          </a:p>
          <a:p>
            <a:r>
              <a:rPr lang="en-US" dirty="0"/>
              <a:t>While the healthcare team is much broader, in the ambulatory setting, the principle members of the team are the patient, the nursing staff and the healthcare provider. </a:t>
            </a:r>
          </a:p>
          <a:p>
            <a:r>
              <a:rPr lang="en-US" dirty="0"/>
              <a:t>Ultimately, while the standardization and automation of this team’s functions will spread across all areas of care, Southeast Texas Medical Associates’ efforts begin with diabetes. </a:t>
            </a:r>
          </a:p>
          <a:p>
            <a:r>
              <a:rPr lang="en-US" dirty="0"/>
              <a:t>Each member of the team - patient, nurse, and provider -- contribute to the excellence of ambulatory care for diabetes.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3927246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Explanation and the Execution – The Plan</a:t>
            </a:r>
          </a:p>
        </p:txBody>
      </p:sp>
      <p:sp>
        <p:nvSpPr>
          <p:cNvPr id="3" name="Content Placeholder 2"/>
          <p:cNvSpPr>
            <a:spLocks noGrp="1"/>
          </p:cNvSpPr>
          <p:nvPr>
            <p:ph idx="1"/>
          </p:nvPr>
        </p:nvSpPr>
        <p:spPr/>
        <p:txBody>
          <a:bodyPr>
            <a:normAutofit/>
          </a:bodyPr>
          <a:lstStyle/>
          <a:p>
            <a:r>
              <a:rPr lang="en-US" dirty="0"/>
              <a:t>When a patient who has diabetes makes an appointment, based on evidenced-based medicine and national standards of care, the electronic record will immediately:</a:t>
            </a:r>
          </a:p>
          <a:p>
            <a:pPr marL="731520">
              <a:buFont typeface="+mj-lt"/>
              <a:buAutoNum type="arabicPeriod"/>
            </a:pPr>
            <a:r>
              <a:rPr lang="en-US" dirty="0"/>
              <a:t>Search the patient’s entire medical record to determine what tests, procedures, consultations or interventions are required and </a:t>
            </a:r>
          </a:p>
          <a:p>
            <a:pPr marL="731520">
              <a:buFont typeface="+mj-lt"/>
              <a:buAutoNum type="arabicPeriod"/>
            </a:pPr>
            <a:r>
              <a:rPr lang="en-US" dirty="0"/>
              <a:t>Which have not been performed. </a:t>
            </a:r>
          </a:p>
          <a:p>
            <a:r>
              <a:rPr lang="en-US" dirty="0"/>
              <a:t>Interventions will be directed at the prevention of the complications of diabetes and/or at the improvement of the care of the patient with diabetes. </a:t>
            </a:r>
          </a:p>
          <a:p>
            <a:r>
              <a:rPr lang="en-US" dirty="0"/>
              <a:t>Because diabetes is a progressive disease, excellence of care at one point in time may not reflect excellence of care at another time, thus the reason why the “automated team” needs an updated, current and complete plan of care and treatment plan at each visit.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156897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Explanation and the Execution – The Automation</a:t>
            </a:r>
          </a:p>
        </p:txBody>
      </p:sp>
      <p:sp>
        <p:nvSpPr>
          <p:cNvPr id="3" name="Content Placeholder 2"/>
          <p:cNvSpPr>
            <a:spLocks noGrp="1"/>
          </p:cNvSpPr>
          <p:nvPr>
            <p:ph idx="1"/>
          </p:nvPr>
        </p:nvSpPr>
        <p:spPr/>
        <p:txBody>
          <a:bodyPr>
            <a:normAutofit/>
          </a:bodyPr>
          <a:lstStyle/>
          <a:p>
            <a:pPr marL="0" indent="0">
              <a:buNone/>
            </a:pPr>
            <a:r>
              <a:rPr lang="en-US" dirty="0"/>
              <a:t>When the patient presents for their appointment, three documents will have been prepared:</a:t>
            </a:r>
          </a:p>
          <a:p>
            <a:pPr marL="0" indent="0">
              <a:buNone/>
            </a:pPr>
            <a:endParaRPr lang="en-US" dirty="0"/>
          </a:p>
          <a:p>
            <a:pPr>
              <a:buFont typeface="+mj-lt"/>
              <a:buAutoNum type="arabicPeriod"/>
            </a:pPr>
            <a:r>
              <a:rPr lang="en-US" dirty="0"/>
              <a:t>For the nurse, a document will have been prepared which lets the nurse know what elements of his/her contribution to the team’s effort are not up to date and need to be addressed, such as The LESS Initiative, the 10-gram monofilament sensory examination, immunizations, medication reconciliation, etc.</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190300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Explanation and the Execution – The Automation</a:t>
            </a:r>
          </a:p>
        </p:txBody>
      </p:sp>
      <p:sp>
        <p:nvSpPr>
          <p:cNvPr id="3" name="Content Placeholder 2"/>
          <p:cNvSpPr>
            <a:spLocks noGrp="1"/>
          </p:cNvSpPr>
          <p:nvPr>
            <p:ph idx="1"/>
          </p:nvPr>
        </p:nvSpPr>
        <p:spPr/>
        <p:txBody>
          <a:bodyPr>
            <a:normAutofit/>
          </a:bodyPr>
          <a:lstStyle/>
          <a:p>
            <a:pPr marL="0" indent="0">
              <a:buNone/>
            </a:pPr>
            <a:r>
              <a:rPr lang="en-US" dirty="0"/>
              <a:t>When the patient presents for their appointment, three documents will have been prepared:</a:t>
            </a:r>
          </a:p>
          <a:p>
            <a:pPr>
              <a:buFont typeface="+mj-lt"/>
              <a:buAutoNum type="arabicPeriod" startAt="2"/>
            </a:pPr>
            <a:r>
              <a:rPr lang="en-US" dirty="0"/>
              <a:t>For the patient, a patient engagement and activation document will have been prepared which tells the patient what tests, procedures or referrals have been scheduled. An explanation will be provided to the patient as to why he/she is being asked to have these tests, procedures, or appointments. As stated above, all interventions will be directed toward the improvement of the patient’s care and the avoidance of the complications of diabetes. With this document, the patient will know what his/her responsibility is to support the efforts of the team.</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173453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Explanation and the Execution – The Automation</a:t>
            </a:r>
          </a:p>
        </p:txBody>
      </p:sp>
      <p:sp>
        <p:nvSpPr>
          <p:cNvPr id="3" name="Content Placeholder 2"/>
          <p:cNvSpPr>
            <a:spLocks noGrp="1"/>
          </p:cNvSpPr>
          <p:nvPr>
            <p:ph idx="1"/>
          </p:nvPr>
        </p:nvSpPr>
        <p:spPr/>
        <p:txBody>
          <a:bodyPr>
            <a:normAutofit/>
          </a:bodyPr>
          <a:lstStyle/>
          <a:p>
            <a:pPr marL="0" indent="0">
              <a:buNone/>
            </a:pPr>
            <a:r>
              <a:rPr lang="en-US" dirty="0"/>
              <a:t>When the patient presents for their appointment, three documents will have been prepared:</a:t>
            </a:r>
          </a:p>
          <a:p>
            <a:pPr marL="0" indent="0">
              <a:buNone/>
            </a:pPr>
            <a:endParaRPr lang="en-US" dirty="0"/>
          </a:p>
          <a:p>
            <a:pPr>
              <a:buFont typeface="+mj-lt"/>
              <a:buAutoNum type="arabicPeriod" startAt="3"/>
            </a:pPr>
            <a:r>
              <a:rPr lang="en-US" dirty="0"/>
              <a:t>For the provider, a document will have been prepared which explains the information which has been given to the nurse and the patient. The provider will be alerted to whether or not the patient has been treated to goal for diabetes and if they are not, the provider will be encouraged to change medication, life-styles, education, etc., in order to achieve control.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59965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p>
        </p:txBody>
      </p:sp>
      <p:sp>
        <p:nvSpPr>
          <p:cNvPr id="3" name="Content Placeholder 2"/>
          <p:cNvSpPr>
            <a:spLocks noGrp="1"/>
          </p:cNvSpPr>
          <p:nvPr>
            <p:ph idx="1"/>
          </p:nvPr>
        </p:nvSpPr>
        <p:spPr>
          <a:xfrm>
            <a:off x="642152" y="1951896"/>
            <a:ext cx="11029615" cy="3678303"/>
          </a:xfrm>
        </p:spPr>
        <p:txBody>
          <a:bodyPr>
            <a:normAutofit fontScale="92500" lnSpcReduction="10000"/>
          </a:bodyPr>
          <a:lstStyle/>
          <a:p>
            <a:pPr>
              <a:buAutoNum type="arabicPeriod"/>
            </a:pPr>
            <a:endParaRPr lang="en-US" sz="2000" dirty="0"/>
          </a:p>
          <a:p>
            <a:pPr>
              <a:buAutoNum type="arabicPeriod"/>
            </a:pPr>
            <a:r>
              <a:rPr lang="en-US" sz="2000" dirty="0"/>
              <a:t>Principles of Practice and EMR Development</a:t>
            </a:r>
          </a:p>
          <a:p>
            <a:pPr>
              <a:buAutoNum type="arabicPeriod"/>
            </a:pPr>
            <a:r>
              <a:rPr lang="en-US" sz="2000" dirty="0"/>
              <a:t>Recognizing  and Benefiting from Seminal Moments in Practice Transformation</a:t>
            </a:r>
          </a:p>
          <a:p>
            <a:pPr>
              <a:buAutoNum type="arabicPeriod"/>
            </a:pPr>
            <a:r>
              <a:rPr lang="en-US" sz="2000" dirty="0"/>
              <a:t>How to address provider fatigue and/or burn-out</a:t>
            </a:r>
          </a:p>
          <a:p>
            <a:pPr>
              <a:buAutoNum type="arabicPeriod"/>
            </a:pPr>
            <a:r>
              <a:rPr lang="en-US" sz="2000" dirty="0"/>
              <a:t>The Progression from Clinical Decision Support and Disease Management Tools to Process Automation</a:t>
            </a:r>
          </a:p>
          <a:p>
            <a:pPr>
              <a:buAutoNum type="arabicPeriod"/>
            </a:pPr>
            <a:r>
              <a:rPr lang="en-US" sz="2000" dirty="0"/>
              <a:t>Improving Provider Performance and Satisfaction with Automation</a:t>
            </a:r>
          </a:p>
          <a:p>
            <a:pPr>
              <a:buAutoNum type="arabicPeriod"/>
            </a:pPr>
            <a:r>
              <a:rPr lang="en-US" sz="2000" dirty="0"/>
              <a:t>Developing Tools for Provider and Patient Collaboration  </a:t>
            </a:r>
          </a:p>
          <a:p>
            <a:pPr>
              <a:buAutoNum type="arabicPeriod"/>
            </a:pPr>
            <a:r>
              <a:rPr lang="en-US" sz="2000" dirty="0"/>
              <a:t>The relationship between MACRA and MIPS and SETMA’s Standards of Care</a:t>
            </a:r>
          </a:p>
          <a:p>
            <a:pPr>
              <a:buNone/>
            </a:pPr>
            <a:r>
              <a:rPr lang="en-US" sz="2000" dirty="0"/>
              <a:t> </a:t>
            </a:r>
          </a:p>
          <a:p>
            <a:pPr>
              <a:buAutoNum type="arabicPeriod"/>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602571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Team’s Activation - True Patient-Centered Care</a:t>
            </a:r>
          </a:p>
        </p:txBody>
      </p:sp>
      <p:sp>
        <p:nvSpPr>
          <p:cNvPr id="3" name="Content Placeholder 2"/>
          <p:cNvSpPr>
            <a:spLocks noGrp="1"/>
          </p:cNvSpPr>
          <p:nvPr>
            <p:ph idx="1"/>
          </p:nvPr>
        </p:nvSpPr>
        <p:spPr/>
        <p:txBody>
          <a:bodyPr>
            <a:normAutofit/>
          </a:bodyPr>
          <a:lstStyle/>
          <a:p>
            <a:r>
              <a:rPr lang="en-US" dirty="0"/>
              <a:t>Each team member will have access to the documents given to other members of the team. Each team member will know what is expected of the team and each team member will know the goals are for the entire team. </a:t>
            </a:r>
          </a:p>
          <a:p>
            <a:r>
              <a:rPr lang="en-US" b="1" dirty="0"/>
              <a:t>Because the team will be spending less time on the tasks of ordering and scheduling tests, procedures and referrals, there will be more time for the building of relationships and for the activation and engagement of each member of the team.</a:t>
            </a:r>
          </a:p>
          <a:p>
            <a:r>
              <a:rPr lang="en-US" dirty="0"/>
              <a:t>This will leave more time for the provider to listen to the patient’s healthcare concerns and desires, to modify the patient’s plan of care and treatment plan to improve outcomes and to make certain that he grasps the “baton” through which the patient will accept responsibility for their care.</a:t>
            </a:r>
          </a:p>
          <a:p>
            <a:endParaRPr lang="en-US"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133261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Pre-visit/Preventive Screening</a:t>
            </a:r>
          </a:p>
        </p:txBody>
      </p:sp>
      <p:sp>
        <p:nvSpPr>
          <p:cNvPr id="3" name="Content Placeholder 2"/>
          <p:cNvSpPr>
            <a:spLocks noGrp="1"/>
          </p:cNvSpPr>
          <p:nvPr>
            <p:ph idx="1"/>
          </p:nvPr>
        </p:nvSpPr>
        <p:spPr/>
        <p:txBody>
          <a:bodyPr>
            <a:normAutofit/>
          </a:bodyPr>
          <a:lstStyle/>
          <a:p>
            <a:r>
              <a:rPr lang="en-US" dirty="0"/>
              <a:t>Every ambulatory visit at SETMA starts with the Pre-Visit/Preventive Screening template which is seen below.  The illustration below shows the template after it has been deployed, which means that the notations created by The Automated Team functions are already present on the template.</a:t>
            </a:r>
          </a:p>
          <a:p>
            <a:r>
              <a:rPr lang="en-US" dirty="0"/>
              <a:t>The legend for this template is that all elements in black apply to the patient and have been done.  All elements in grey, do not apply to the patient and all items which apply to the patient and which have not been done appear in red.  When the template is opened, all elements of diabetes are automatically searched by the computer and the elements of diabetes care which have not been done are automatically completed.  The completed items are noted in green on this template.  Eventually, all items on this template will be automated but SETMA has started with diabetes.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812607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Pre-visit/Preventive Screening</a:t>
            </a:r>
          </a:p>
        </p:txBody>
      </p:sp>
      <p:sp>
        <p:nvSpPr>
          <p:cNvPr id="3" name="Content Placeholder 2"/>
          <p:cNvSpPr>
            <a:spLocks noGrp="1"/>
          </p:cNvSpPr>
          <p:nvPr>
            <p:ph idx="1"/>
          </p:nvPr>
        </p:nvSpPr>
        <p:spPr/>
        <p:txBody>
          <a:bodyPr>
            <a:normAutofit/>
          </a:bodyPr>
          <a:lstStyle/>
          <a:p>
            <a:r>
              <a:rPr lang="en-US" dirty="0"/>
              <a:t>Once any non-automated measures have been dealt with, the nurse and/or provider will click the button entitled “Return.”  At that time, three documents will be automatically created.  They are discussed and illustrated below.  There is a document for the nurse, for the patient and for the healthcare provider.  All members of the ambulatory healthcare team will receive all information given to the other members of the team:</a:t>
            </a:r>
          </a:p>
          <a:p>
            <a:pPr marL="745236" lvl="1" indent="-342900">
              <a:buFont typeface="+mj-lt"/>
              <a:buAutoNum type="arabicPeriod"/>
            </a:pPr>
            <a:r>
              <a:rPr lang="en-US" dirty="0"/>
              <a:t>The information given to the nurse will also appear on the document prepared for the patient and for the provider. </a:t>
            </a:r>
          </a:p>
          <a:p>
            <a:pPr marL="745236" lvl="1" indent="-342900">
              <a:buFont typeface="+mj-lt"/>
              <a:buAutoNum type="arabicPeriod"/>
            </a:pPr>
            <a:r>
              <a:rPr lang="en-US" dirty="0"/>
              <a:t>The information given to the patient will also appear on the document provided for the nurse and the provider. </a:t>
            </a:r>
          </a:p>
          <a:p>
            <a:pPr marL="745236" lvl="1" indent="-342900">
              <a:buFont typeface="+mj-lt"/>
              <a:buAutoNum type="arabicPeriod"/>
            </a:pPr>
            <a:r>
              <a:rPr lang="en-US" dirty="0"/>
              <a:t>The information given to the provider will also appear on the document provided to the patient and the nurse.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337299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Pre-visit/Preventive Screening</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6" name="Picture 5"/>
          <p:cNvPicPr>
            <a:picLocks noChangeAspect="1"/>
          </p:cNvPicPr>
          <p:nvPr/>
        </p:nvPicPr>
        <p:blipFill>
          <a:blip r:embed="rId2"/>
          <a:stretch>
            <a:fillRect/>
          </a:stretch>
        </p:blipFill>
        <p:spPr>
          <a:xfrm>
            <a:off x="2576734" y="2239953"/>
            <a:ext cx="6625882" cy="4177939"/>
          </a:xfrm>
          <a:prstGeom prst="rect">
            <a:avLst/>
          </a:prstGeom>
        </p:spPr>
      </p:pic>
    </p:spTree>
    <p:extLst>
      <p:ext uri="{BB962C8B-B14F-4D97-AF65-F5344CB8AC3E}">
        <p14:creationId xmlns:p14="http://schemas.microsoft.com/office/powerpoint/2010/main" val="3324900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Pre-visit/Preventive Screening</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7" name="Picture 6"/>
          <p:cNvPicPr>
            <a:picLocks noChangeAspect="1"/>
          </p:cNvPicPr>
          <p:nvPr/>
        </p:nvPicPr>
        <p:blipFill>
          <a:blip r:embed="rId2"/>
          <a:stretch>
            <a:fillRect/>
          </a:stretch>
        </p:blipFill>
        <p:spPr>
          <a:xfrm>
            <a:off x="3222946" y="2185222"/>
            <a:ext cx="5510697" cy="4604412"/>
          </a:xfrm>
          <a:prstGeom prst="rect">
            <a:avLst/>
          </a:prstGeom>
        </p:spPr>
      </p:pic>
    </p:spTree>
    <p:extLst>
      <p:ext uri="{BB962C8B-B14F-4D97-AF65-F5344CB8AC3E}">
        <p14:creationId xmlns:p14="http://schemas.microsoft.com/office/powerpoint/2010/main" val="472271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Can Deal with Disease but Cannot Produce Health</a:t>
            </a:r>
          </a:p>
        </p:txBody>
      </p:sp>
      <p:sp>
        <p:nvSpPr>
          <p:cNvPr id="3" name="Content Placeholder 2"/>
          <p:cNvSpPr>
            <a:spLocks noGrp="1"/>
          </p:cNvSpPr>
          <p:nvPr>
            <p:ph idx="1"/>
          </p:nvPr>
        </p:nvSpPr>
        <p:spPr/>
        <p:txBody>
          <a:bodyPr/>
          <a:lstStyle/>
          <a:p>
            <a:r>
              <a:rPr lang="en-US" dirty="0"/>
              <a:t>In our quest for excellence, we must not be seduced by technology with its numbers and tables. This is particularly the case in healthcare. In the future of medicine, </a:t>
            </a:r>
            <a:r>
              <a:rPr lang="en-US" b="1" dirty="0">
                <a:solidFill>
                  <a:srgbClr val="C00000"/>
                </a:solidFill>
              </a:rPr>
              <a:t>the tension - not a conflict but a dynamic balance - must be properly maintained between humanity and technology</a:t>
            </a:r>
            <a:r>
              <a:rPr lang="en-US" dirty="0"/>
              <a:t>. Technology can contribute to the solving of many of our disease problems but ultimately cannot solve the "health problems" we face.  </a:t>
            </a:r>
            <a:r>
              <a:rPr lang="en-US" b="1" dirty="0">
                <a:solidFill>
                  <a:srgbClr val="C00000"/>
                </a:solidFill>
              </a:rPr>
              <a:t>The entire focus and energy of "health home" is to rediscover the trusting bond between patient and provider.</a:t>
            </a:r>
            <a:r>
              <a:rPr lang="en-US" dirty="0"/>
              <a:t>  </a:t>
            </a:r>
            <a:r>
              <a:rPr lang="en-US" b="1" dirty="0"/>
              <a:t>In the "health home," technology becomes a tool to be used and not an end to be pursued.   </a:t>
            </a:r>
            <a:r>
              <a:rPr lang="en-US" dirty="0"/>
              <a:t>The outcomes of technology alone are not as satisfying as those where trust and technology are properly balanced in healthcare delivery.</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1469723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MACRA and MIPS Be Improved?</a:t>
            </a:r>
          </a:p>
        </p:txBody>
      </p:sp>
      <p:sp>
        <p:nvSpPr>
          <p:cNvPr id="3" name="Content Placeholder 2"/>
          <p:cNvSpPr>
            <a:spLocks noGrp="1"/>
          </p:cNvSpPr>
          <p:nvPr>
            <p:ph idx="1"/>
          </p:nvPr>
        </p:nvSpPr>
        <p:spPr/>
        <p:txBody>
          <a:bodyPr/>
          <a:lstStyle/>
          <a:p>
            <a:r>
              <a:rPr lang="en-US" dirty="0"/>
              <a:t>MIPS could be improved by the establishment of an absolute standard against which providers and practices will be measured, rather than a comparison with others.  Competiveness among providers can improve performance on objective standards but if the idea is to improve the quality of care, an established standard which everyone can meet would be better than the current design of MIPS.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46</a:t>
            </a:fld>
            <a:endParaRPr lang="en-US" dirty="0"/>
          </a:p>
        </p:txBody>
      </p:sp>
    </p:spTree>
    <p:extLst>
      <p:ext uri="{BB962C8B-B14F-4D97-AF65-F5344CB8AC3E}">
        <p14:creationId xmlns:p14="http://schemas.microsoft.com/office/powerpoint/2010/main" val="1626857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MACRA and MIPS Be Improved?</a:t>
            </a:r>
          </a:p>
        </p:txBody>
      </p:sp>
      <p:sp>
        <p:nvSpPr>
          <p:cNvPr id="3" name="Content Placeholder 2"/>
          <p:cNvSpPr>
            <a:spLocks noGrp="1"/>
          </p:cNvSpPr>
          <p:nvPr>
            <p:ph idx="1"/>
          </p:nvPr>
        </p:nvSpPr>
        <p:spPr/>
        <p:txBody>
          <a:bodyPr/>
          <a:lstStyle/>
          <a:p>
            <a:r>
              <a:rPr lang="en-US" b="1" dirty="0"/>
              <a:t>Additionally, the artificial assumption that performance on nine, or six, or any number of isolated, unconnected, arbitrarily metrics chosen by a practice, often on the basis of how easy it is to perform the requirements of the metric, is not going to change the quality element of practice.   </a:t>
            </a:r>
            <a:r>
              <a:rPr lang="en-US" dirty="0"/>
              <a:t>This was always the flaw of PQRI and subsequently PQRS, although “comprehensive metric sets” for a particular condition were an option in both programs.  </a:t>
            </a:r>
            <a:r>
              <a:rPr lang="en-US" b="1" dirty="0">
                <a:solidFill>
                  <a:srgbClr val="C00000"/>
                </a:solidFill>
              </a:rPr>
              <a:t>The design flaw was that the comprehensive metric sets were not required.  Now the same mistake is being made in MIPS.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731365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Ultimate Hope of the Future of Healthcare is Transformation</a:t>
            </a:r>
          </a:p>
        </p:txBody>
      </p:sp>
      <p:sp>
        <p:nvSpPr>
          <p:cNvPr id="3" name="Content Placeholder 2"/>
          <p:cNvSpPr>
            <a:spLocks noGrp="1"/>
          </p:cNvSpPr>
          <p:nvPr>
            <p:ph idx="1"/>
          </p:nvPr>
        </p:nvSpPr>
        <p:spPr/>
        <p:txBody>
          <a:bodyPr>
            <a:normAutofit/>
          </a:bodyPr>
          <a:lstStyle/>
          <a:p>
            <a:r>
              <a:rPr lang="en-US" b="1" dirty="0"/>
              <a:t>To be successful, the implementation of new polices and initiatives witch will produce the future we imagine, must be transformative which comes from within.  </a:t>
            </a:r>
            <a:r>
              <a:rPr lang="en-US" dirty="0"/>
              <a:t>Transformation results in change which is not simply reflected in shape, structure, dimension or appearance, but </a:t>
            </a:r>
            <a:r>
              <a:rPr lang="en-US" b="1" dirty="0">
                <a:solidFill>
                  <a:srgbClr val="C00000"/>
                </a:solidFill>
              </a:rPr>
              <a:t>transformation results in change which is part of the nature of the organization being transformed</a:t>
            </a:r>
            <a:r>
              <a:rPr lang="en-US" dirty="0"/>
              <a:t>. The process itself creates a dynamic which is generative, i.e., it not only changes that which is being transformed but it creates within the object of transformation the energy, the will and the necessity to sustain and expand that change and improvement. Transformation is not dependent upon external pressure (rules, regulations, requirements) but is sustained by an internal drive which is energized by the evolving nature of the organization.</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39069970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Ultimate Hope of the Future of Healthcare is Transformation</a:t>
            </a:r>
          </a:p>
        </p:txBody>
      </p:sp>
      <p:sp>
        <p:nvSpPr>
          <p:cNvPr id="3" name="Content Placeholder 2"/>
          <p:cNvSpPr>
            <a:spLocks noGrp="1"/>
          </p:cNvSpPr>
          <p:nvPr>
            <p:ph idx="1"/>
          </p:nvPr>
        </p:nvSpPr>
        <p:spPr/>
        <p:txBody>
          <a:bodyPr>
            <a:normAutofit/>
          </a:bodyPr>
          <a:lstStyle/>
          <a:p>
            <a:r>
              <a:rPr lang="en-US" dirty="0"/>
              <a:t>This transformation will require the patient and the provider to rethink their common prejudice that technology - tests, procedures, and studies - are superior methods of maintaining health and avoiding illness than self discipline, communication, vigilance and "watchful waiting."  In this setting, both provider and patient must be committed to evidence-based medicine which has a proven scientific basis for medical-decision making. This transformation will require a community of patients and providers who are committed to science. This will eliminate "provider shopping" by patients who did not get what they want from one provider so they go to another.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426109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Seminal Events – May, 1999</a:t>
            </a:r>
          </a:p>
        </p:txBody>
      </p:sp>
      <p:sp>
        <p:nvSpPr>
          <p:cNvPr id="3" name="Content Placeholder 2"/>
          <p:cNvSpPr>
            <a:spLocks noGrp="1"/>
          </p:cNvSpPr>
          <p:nvPr>
            <p:ph idx="1"/>
          </p:nvPr>
        </p:nvSpPr>
        <p:spPr/>
        <p:txBody>
          <a:bodyPr>
            <a:normAutofit/>
          </a:bodyPr>
          <a:lstStyle/>
          <a:p>
            <a:r>
              <a:rPr lang="en-US" dirty="0"/>
              <a:t>The first event was the announcement that the electronic health records (EHR) was too hard and too expensive if we only gained the ability to document a patient encounter electronically.  </a:t>
            </a:r>
          </a:p>
          <a:p>
            <a:r>
              <a:rPr lang="en-US" dirty="0"/>
              <a:t>EHR was only “worth it,” if we could leverage electronics:</a:t>
            </a:r>
          </a:p>
          <a:p>
            <a:pPr marL="731520">
              <a:buFont typeface="+mj-lt"/>
              <a:buAutoNum type="arabicPeriod"/>
            </a:pPr>
            <a:r>
              <a:rPr lang="en-US" dirty="0"/>
              <a:t>to improve care for each patient; </a:t>
            </a:r>
          </a:p>
          <a:p>
            <a:pPr marL="731520">
              <a:buFont typeface="+mj-lt"/>
              <a:buAutoNum type="arabicPeriod"/>
            </a:pPr>
            <a:r>
              <a:rPr lang="en-US" dirty="0"/>
              <a:t>to eliminate errors which were dangerous to the health of patients; and, </a:t>
            </a:r>
          </a:p>
          <a:p>
            <a:pPr marL="731520">
              <a:buFont typeface="+mj-lt"/>
              <a:buAutoNum type="arabicPeriod"/>
            </a:pPr>
            <a:r>
              <a:rPr lang="en-US" dirty="0"/>
              <a:t>to improve the care and health of all patients and of population groups.  </a:t>
            </a:r>
          </a:p>
          <a:p>
            <a:r>
              <a:rPr lang="en-US" b="1" dirty="0"/>
              <a:t>This was our transition from EMR to electronic patient management (EPM).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169971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SEMTA’s MIPS Quality Metric Tool</a:t>
            </a:r>
          </a:p>
        </p:txBody>
      </p:sp>
      <p:pic>
        <p:nvPicPr>
          <p:cNvPr id="4" name="Content Placeholder 3"/>
          <p:cNvPicPr>
            <a:picLocks noGrp="1" noChangeAspect="1"/>
          </p:cNvPicPr>
          <p:nvPr>
            <p:ph idx="1"/>
          </p:nvPr>
        </p:nvPicPr>
        <p:blipFill>
          <a:blip r:embed="rId2"/>
          <a:stretch>
            <a:fillRect/>
          </a:stretch>
        </p:blipFill>
        <p:spPr>
          <a:xfrm>
            <a:off x="3281643" y="1934089"/>
            <a:ext cx="5628713" cy="4773042"/>
          </a:xfrm>
          <a:prstGeom prst="rect">
            <a:avLst/>
          </a:prstGeom>
        </p:spPr>
      </p:pic>
    </p:spTree>
    <p:extLst>
      <p:ext uri="{BB962C8B-B14F-4D97-AF65-F5344CB8AC3E}">
        <p14:creationId xmlns:p14="http://schemas.microsoft.com/office/powerpoint/2010/main" val="1184752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SEMTA’s MIPS Quality Metric Tool</a:t>
            </a:r>
          </a:p>
        </p:txBody>
      </p:sp>
      <p:sp>
        <p:nvSpPr>
          <p:cNvPr id="5" name="Content Placeholder 4"/>
          <p:cNvSpPr>
            <a:spLocks noGrp="1"/>
          </p:cNvSpPr>
          <p:nvPr>
            <p:ph idx="1"/>
          </p:nvPr>
        </p:nvSpPr>
        <p:spPr>
          <a:xfrm>
            <a:off x="581192" y="1793318"/>
            <a:ext cx="11029615" cy="1386488"/>
          </a:xfrm>
        </p:spPr>
        <p:txBody>
          <a:bodyPr/>
          <a:lstStyle/>
          <a:p>
            <a:r>
              <a:rPr lang="en-US" dirty="0"/>
              <a:t>Clicking the link next to the quality measure will take you right to the place in the EHR so you can complete the steps and fulfill the metric.  There is no need to go elsewhere to fulfill quality.</a:t>
            </a:r>
          </a:p>
          <a:p>
            <a:r>
              <a:rPr lang="en-US" dirty="0"/>
              <a:t>This is making it easier to do it right than to not do it at all!</a:t>
            </a:r>
          </a:p>
        </p:txBody>
      </p:sp>
      <p:pic>
        <p:nvPicPr>
          <p:cNvPr id="6" name="Picture 5"/>
          <p:cNvPicPr>
            <a:picLocks noChangeAspect="1"/>
          </p:cNvPicPr>
          <p:nvPr/>
        </p:nvPicPr>
        <p:blipFill>
          <a:blip r:embed="rId2"/>
          <a:stretch>
            <a:fillRect/>
          </a:stretch>
        </p:blipFill>
        <p:spPr>
          <a:xfrm>
            <a:off x="2258234" y="3224469"/>
            <a:ext cx="7675529" cy="3633531"/>
          </a:xfrm>
          <a:prstGeom prst="rect">
            <a:avLst/>
          </a:prstGeom>
        </p:spPr>
      </p:pic>
    </p:spTree>
    <p:extLst>
      <p:ext uri="{BB962C8B-B14F-4D97-AF65-F5344CB8AC3E}">
        <p14:creationId xmlns:p14="http://schemas.microsoft.com/office/powerpoint/2010/main" val="3521061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SEMTA’s MIPS Quality Metric Tool</a:t>
            </a:r>
          </a:p>
        </p:txBody>
      </p:sp>
      <p:pic>
        <p:nvPicPr>
          <p:cNvPr id="5" name="Content Placeholder 4"/>
          <p:cNvPicPr>
            <a:picLocks noGrp="1" noChangeAspect="1"/>
          </p:cNvPicPr>
          <p:nvPr>
            <p:ph idx="1"/>
          </p:nvPr>
        </p:nvPicPr>
        <p:blipFill>
          <a:blip r:embed="rId2"/>
          <a:stretch>
            <a:fillRect/>
          </a:stretch>
        </p:blipFill>
        <p:spPr>
          <a:xfrm>
            <a:off x="3235121" y="1975278"/>
            <a:ext cx="5721757" cy="4791973"/>
          </a:xfrm>
          <a:prstGeom prst="rect">
            <a:avLst/>
          </a:prstGeom>
        </p:spPr>
      </p:pic>
    </p:spTree>
    <p:extLst>
      <p:ext uri="{BB962C8B-B14F-4D97-AF65-F5344CB8AC3E}">
        <p14:creationId xmlns:p14="http://schemas.microsoft.com/office/powerpoint/2010/main" val="7581713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 Our Performance</a:t>
            </a:r>
          </a:p>
        </p:txBody>
      </p:sp>
      <p:sp>
        <p:nvSpPr>
          <p:cNvPr id="3" name="Content Placeholder 2"/>
          <p:cNvSpPr>
            <a:spLocks noGrp="1"/>
          </p:cNvSpPr>
          <p:nvPr>
            <p:ph idx="1"/>
          </p:nvPr>
        </p:nvSpPr>
        <p:spPr/>
        <p:txBody>
          <a:bodyPr/>
          <a:lstStyle/>
          <a:p>
            <a:r>
              <a:rPr lang="en-US" dirty="0"/>
              <a:t>Each day we run a report for the previous days’ encounters.</a:t>
            </a:r>
          </a:p>
          <a:p>
            <a:r>
              <a:rPr lang="en-US" dirty="0"/>
              <a:t>The results are grouped by each provider name.</a:t>
            </a:r>
          </a:p>
          <a:p>
            <a:r>
              <a:rPr lang="en-US" dirty="0"/>
              <a:t>Two items are shown on the audit.</a:t>
            </a:r>
          </a:p>
          <a:p>
            <a:pPr lvl="1"/>
            <a:r>
              <a:rPr lang="en-US" dirty="0"/>
              <a:t>Encounters where the MIPS Quality Measures Template was not accessed at all.</a:t>
            </a:r>
          </a:p>
          <a:p>
            <a:pPr lvl="1"/>
            <a:r>
              <a:rPr lang="en-US" dirty="0"/>
              <a:t>Encounters where one or more items on the MIPS Quality Measures template were left out of compliance.</a:t>
            </a:r>
          </a:p>
        </p:txBody>
      </p:sp>
    </p:spTree>
    <p:extLst>
      <p:ext uri="{BB962C8B-B14F-4D97-AF65-F5344CB8AC3E}">
        <p14:creationId xmlns:p14="http://schemas.microsoft.com/office/powerpoint/2010/main" val="3567973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 Our Performance</a:t>
            </a:r>
          </a:p>
        </p:txBody>
      </p:sp>
      <p:pic>
        <p:nvPicPr>
          <p:cNvPr id="4" name="Content Placeholder 3"/>
          <p:cNvPicPr>
            <a:picLocks noGrp="1" noChangeAspect="1"/>
          </p:cNvPicPr>
          <p:nvPr>
            <p:ph idx="1"/>
          </p:nvPr>
        </p:nvPicPr>
        <p:blipFill>
          <a:blip r:embed="rId2"/>
          <a:stretch>
            <a:fillRect/>
          </a:stretch>
        </p:blipFill>
        <p:spPr>
          <a:xfrm>
            <a:off x="3275379" y="2253687"/>
            <a:ext cx="5641241" cy="3518046"/>
          </a:xfrm>
          <a:prstGeom prst="rect">
            <a:avLst/>
          </a:prstGeom>
        </p:spPr>
      </p:pic>
    </p:spTree>
    <p:extLst>
      <p:ext uri="{BB962C8B-B14F-4D97-AF65-F5344CB8AC3E}">
        <p14:creationId xmlns:p14="http://schemas.microsoft.com/office/powerpoint/2010/main" val="3768724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Auditing Our Performance</a:t>
            </a:r>
          </a:p>
        </p:txBody>
      </p:sp>
      <p:pic>
        <p:nvPicPr>
          <p:cNvPr id="5" name="Content Placeholder 4"/>
          <p:cNvPicPr>
            <a:picLocks noGrp="1" noChangeAspect="1"/>
          </p:cNvPicPr>
          <p:nvPr>
            <p:ph idx="1"/>
          </p:nvPr>
        </p:nvPicPr>
        <p:blipFill>
          <a:blip r:embed="rId2"/>
          <a:stretch>
            <a:fillRect/>
          </a:stretch>
        </p:blipFill>
        <p:spPr>
          <a:xfrm>
            <a:off x="3268034" y="2354138"/>
            <a:ext cx="5655932" cy="3527208"/>
          </a:xfrm>
          <a:prstGeom prst="rect">
            <a:avLst/>
          </a:prstGeom>
        </p:spPr>
      </p:pic>
    </p:spTree>
    <p:extLst>
      <p:ext uri="{BB962C8B-B14F-4D97-AF65-F5344CB8AC3E}">
        <p14:creationId xmlns:p14="http://schemas.microsoft.com/office/powerpoint/2010/main" val="301120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Seminal Events – May, 1999</a:t>
            </a:r>
          </a:p>
        </p:txBody>
      </p:sp>
      <p:sp>
        <p:nvSpPr>
          <p:cNvPr id="3" name="Content Placeholder 2"/>
          <p:cNvSpPr>
            <a:spLocks noGrp="1"/>
          </p:cNvSpPr>
          <p:nvPr>
            <p:ph idx="1"/>
          </p:nvPr>
        </p:nvSpPr>
        <p:spPr/>
        <p:txBody>
          <a:bodyPr>
            <a:normAutofit/>
          </a:bodyPr>
          <a:lstStyle/>
          <a:p>
            <a:r>
              <a:rPr lang="en-US" dirty="0"/>
              <a:t>The second event was the application of Peter Senge’s </a:t>
            </a:r>
            <a:r>
              <a:rPr lang="en-US" i="1" dirty="0"/>
              <a:t>The Fifth Discipline</a:t>
            </a:r>
            <a:r>
              <a:rPr lang="en-US" dirty="0"/>
              <a:t> as we defined ten principles which guided SETMA’s EMR development and SETMA’s transformation, ten years later, into a Patient-Centered Medical Home (PC-MH).  The principles are: </a:t>
            </a:r>
          </a:p>
          <a:p>
            <a:pPr marL="822960">
              <a:buFont typeface="+mj-lt"/>
              <a:buAutoNum type="arabicPeriod"/>
            </a:pPr>
            <a:r>
              <a:rPr lang="en-US" dirty="0"/>
              <a:t>Pursue Electronic Patient Management rather than EMR </a:t>
            </a:r>
          </a:p>
          <a:p>
            <a:pPr marL="822960">
              <a:buFont typeface="+mj-lt"/>
              <a:buAutoNum type="arabicPeriod"/>
            </a:pPr>
            <a:r>
              <a:rPr lang="en-US" dirty="0"/>
              <a:t>Bring what is known to every patient encounter, not just what a particular provider knows </a:t>
            </a:r>
          </a:p>
          <a:p>
            <a:pPr marL="822960">
              <a:buFont typeface="+mj-lt"/>
              <a:buAutoNum type="arabicPeriod"/>
            </a:pPr>
            <a:r>
              <a:rPr lang="en-US" b="1" dirty="0"/>
              <a:t>Make it easier “to do it right than not to do it at all” </a:t>
            </a:r>
          </a:p>
          <a:p>
            <a:pPr marL="822960">
              <a:buFont typeface="+mj-lt"/>
              <a:buAutoNum type="arabicPeriod"/>
            </a:pPr>
            <a:r>
              <a:rPr lang="en-US" dirty="0"/>
              <a:t>Continually challenge providers to improve their performance </a:t>
            </a:r>
          </a:p>
          <a:p>
            <a:pPr marL="822960">
              <a:buFont typeface="+mj-lt"/>
              <a:buAutoNum type="arabicPeriod"/>
            </a:pPr>
            <a:r>
              <a:rPr lang="en-US" dirty="0"/>
              <a:t>Infuse new knowledge and decision-making tools throughout an organization instantly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52425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Seminal Events – May, 1999</a:t>
            </a:r>
          </a:p>
        </p:txBody>
      </p:sp>
      <p:sp>
        <p:nvSpPr>
          <p:cNvPr id="3" name="Content Placeholder 2"/>
          <p:cNvSpPr>
            <a:spLocks noGrp="1"/>
          </p:cNvSpPr>
          <p:nvPr>
            <p:ph idx="1"/>
          </p:nvPr>
        </p:nvSpPr>
        <p:spPr/>
        <p:txBody>
          <a:bodyPr>
            <a:normAutofit/>
          </a:bodyPr>
          <a:lstStyle/>
          <a:p>
            <a:pPr lvl="1">
              <a:buFont typeface="+mj-lt"/>
              <a:buAutoNum type="arabicPeriod" startAt="6"/>
            </a:pPr>
            <a:r>
              <a:rPr lang="en-US" dirty="0"/>
              <a:t>Promote continuity of care with patient education, information and plans of care </a:t>
            </a:r>
          </a:p>
          <a:p>
            <a:pPr lvl="1">
              <a:buFont typeface="+mj-lt"/>
              <a:buAutoNum type="arabicPeriod" startAt="6"/>
            </a:pPr>
            <a:r>
              <a:rPr lang="en-US" dirty="0"/>
              <a:t>Enlist patients as partners and collaborators in their own health improvement </a:t>
            </a:r>
          </a:p>
          <a:p>
            <a:pPr lvl="1">
              <a:buFont typeface="+mj-lt"/>
              <a:buAutoNum type="arabicPeriod" startAt="6"/>
            </a:pPr>
            <a:r>
              <a:rPr lang="en-US" dirty="0"/>
              <a:t>Evaluate the care of patients and populations of patients longitudinally </a:t>
            </a:r>
          </a:p>
          <a:p>
            <a:pPr lvl="1">
              <a:buFont typeface="+mj-lt"/>
              <a:buAutoNum type="arabicPeriod" startAt="6"/>
            </a:pPr>
            <a:r>
              <a:rPr lang="en-US" dirty="0"/>
              <a:t>Audit provider performance based on endorsed quality measurement sets </a:t>
            </a:r>
          </a:p>
          <a:p>
            <a:pPr lvl="1">
              <a:buFont typeface="+mj-lt"/>
              <a:buAutoNum type="arabicPeriod" startAt="6"/>
            </a:pPr>
            <a:r>
              <a:rPr lang="en-US" dirty="0"/>
              <a:t>Integrate electronic tools in an intuitive fashion giving patients the benefit of expert knowledge about specific conditions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41494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Seminal Events – May, 1999</a:t>
            </a:r>
          </a:p>
        </p:txBody>
      </p:sp>
      <p:sp>
        <p:nvSpPr>
          <p:cNvPr id="3" name="Content Placeholder 2"/>
          <p:cNvSpPr>
            <a:spLocks noGrp="1"/>
          </p:cNvSpPr>
          <p:nvPr>
            <p:ph idx="1"/>
          </p:nvPr>
        </p:nvSpPr>
        <p:spPr/>
        <p:txBody>
          <a:bodyPr>
            <a:normAutofit/>
          </a:bodyPr>
          <a:lstStyle/>
          <a:p>
            <a:pPr algn="ctr">
              <a:buNone/>
            </a:pPr>
            <a:r>
              <a:rPr lang="en-US" sz="2000" b="1" dirty="0"/>
              <a:t>Cortez - Fahrenheit 451 - Maginot Line</a:t>
            </a:r>
          </a:p>
          <a:p>
            <a:r>
              <a:rPr lang="en-US" dirty="0">
                <a:solidFill>
                  <a:schemeClr val="tx1"/>
                </a:solidFill>
              </a:rPr>
              <a:t>The third seminal event was the preparation of a philosophical base for our future;  written in May, 1999 and published in booklet form in October, 1999, this blueprint was entitled, “More Than a Transcription Service: Revolutionizing the Practice of Medicine: And Meeting the Challenge of Managed Care With Electronic Medical Records (EMR) which Evolves into Electronic Patient Management. “  </a:t>
            </a:r>
          </a:p>
          <a:p>
            <a:r>
              <a:rPr lang="en-US" dirty="0"/>
              <a:t>This booklet was distributed to our practice and our community. It became our declaration that we were going to succeed at this process at any cost and at any effort. </a:t>
            </a:r>
            <a:endParaRPr lang="en-US" b="1" dirty="0"/>
          </a:p>
          <a:p>
            <a:r>
              <a:rPr lang="en-US" b="1" dirty="0"/>
              <a:t>We called that our "Cortez Project".  Like Cortez, we scuttled our ships; there was no going back.  We had to succeed.</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7129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Seminal Events – May, 1999</a:t>
            </a:r>
          </a:p>
        </p:txBody>
      </p:sp>
      <p:sp>
        <p:nvSpPr>
          <p:cNvPr id="5" name="Content Placeholder 4"/>
          <p:cNvSpPr>
            <a:spLocks noGrp="1"/>
          </p:cNvSpPr>
          <p:nvPr>
            <p:ph idx="1"/>
          </p:nvPr>
        </p:nvSpPr>
        <p:spPr/>
        <p:txBody>
          <a:bodyPr>
            <a:noAutofit/>
          </a:bodyPr>
          <a:lstStyle/>
          <a:p>
            <a:r>
              <a:rPr lang="en-US" dirty="0"/>
              <a:t>The fourth seminal event was that we determined to adopt a celebratory attitude toward our progress in EMR.  </a:t>
            </a:r>
          </a:p>
          <a:p>
            <a:endParaRPr lang="en-US" dirty="0"/>
          </a:p>
          <a:p>
            <a:r>
              <a:rPr lang="en-US" dirty="0"/>
              <a:t>In May, 1999, my cofounding partner was lamenting that we were not crawling yet with our use of the EMR.  I agreed and asked him, “When your son first turned over in bed, did you lament that he could not walk, or did you celebrate this first milestone of muscular coordination of turning over in bed?”  He smiled and I said, “We may not be crawling yet, but we have begun.  If in a year, we are doing only what we are currently doing, I will join your lamentation, but today I am celebrating that we have begun.”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19216654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39</TotalTime>
  <Words>5385</Words>
  <Application>Microsoft Office PowerPoint</Application>
  <PresentationFormat>Widescreen</PresentationFormat>
  <Paragraphs>293</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Gill Sans MT</vt:lpstr>
      <vt:lpstr>Wingdings 2</vt:lpstr>
      <vt:lpstr>Dividend</vt:lpstr>
      <vt:lpstr>QIN-QIO Sharing Call QIN-Quality Improvement Organizations (QIOs) Quality Improvement Network –  National Coordinating Center (QIN-NCC, Telligen) CMS 11th Scope of Work  October 26, 2016</vt:lpstr>
      <vt:lpstr>PowerPoint Presentation</vt:lpstr>
      <vt:lpstr>Conflicts of Interest</vt:lpstr>
      <vt:lpstr>Goals and Objectives</vt:lpstr>
      <vt:lpstr>Four Seminal Events – May, 1999</vt:lpstr>
      <vt:lpstr>Four Seminal Events – May, 1999</vt:lpstr>
      <vt:lpstr>Four Seminal Events – May, 1999</vt:lpstr>
      <vt:lpstr>Four Seminal Events – May, 1999</vt:lpstr>
      <vt:lpstr>Four Seminal Events – May, 1999</vt:lpstr>
      <vt:lpstr>Four Seminal Events – May, 1999</vt:lpstr>
      <vt:lpstr>Transformation of Primary Care</vt:lpstr>
      <vt:lpstr>SETMA’s Past ALIGNS with MACRA/MIPS</vt:lpstr>
      <vt:lpstr>SETMA’s Past ALIGNS with MACRA/MIPS</vt:lpstr>
      <vt:lpstr>SETMA’s Past ALIGNS with MACRA/MIPS</vt:lpstr>
      <vt:lpstr>SETMA’s Past ALIGNS with MACRA/MIPS</vt:lpstr>
      <vt:lpstr>How many tasks will a provider do?</vt:lpstr>
      <vt:lpstr>How many tasks can you get a provider to do?</vt:lpstr>
      <vt:lpstr>Complexity Demands Systemic Solutions</vt:lpstr>
      <vt:lpstr>Complexity Demands Systemic Solutions</vt:lpstr>
      <vt:lpstr>How can we change the future of Primary Care?</vt:lpstr>
      <vt:lpstr>The Idea of Automation Grows</vt:lpstr>
      <vt:lpstr>Genesis of an Idea</vt:lpstr>
      <vt:lpstr>Genesis of an Idea</vt:lpstr>
      <vt:lpstr>Genesis of an Idea</vt:lpstr>
      <vt:lpstr>Genesis of an Idea</vt:lpstr>
      <vt:lpstr>There is no cheating!</vt:lpstr>
      <vt:lpstr>Abraham Lincoln</vt:lpstr>
      <vt:lpstr>The Maginot Line</vt:lpstr>
      <vt:lpstr>The Maginot Line</vt:lpstr>
      <vt:lpstr>Value Equals Quality Divided By Cost</vt:lpstr>
      <vt:lpstr>Value Equals Quality Divided By Cost</vt:lpstr>
      <vt:lpstr>How can we change the future?</vt:lpstr>
      <vt:lpstr>How can we change the future?</vt:lpstr>
      <vt:lpstr>The Explanation and the Execution – The Vision</vt:lpstr>
      <vt:lpstr>The Explanation and the Execution –  The Team</vt:lpstr>
      <vt:lpstr>The Explanation and the Execution – The Plan</vt:lpstr>
      <vt:lpstr>The Explanation and the Execution – The Automation</vt:lpstr>
      <vt:lpstr>The Explanation and the Execution – The Automation</vt:lpstr>
      <vt:lpstr>The Explanation and the Execution – The Automation</vt:lpstr>
      <vt:lpstr>The Team’s Activation - True Patient-Centered Care</vt:lpstr>
      <vt:lpstr>Pre-visit/Preventive Screening</vt:lpstr>
      <vt:lpstr>Pre-visit/Preventive Screening</vt:lpstr>
      <vt:lpstr>Pre-visit/Preventive Screening</vt:lpstr>
      <vt:lpstr>Pre-visit/Preventive Screening</vt:lpstr>
      <vt:lpstr>Technology Can Deal with Disease but Cannot Produce Health</vt:lpstr>
      <vt:lpstr>How Can MACRA and MIPS Be Improved?</vt:lpstr>
      <vt:lpstr>How Can MACRA and MIPS Be Improved?</vt:lpstr>
      <vt:lpstr>The Ultimate Hope of the Future of Healthcare is Transformation</vt:lpstr>
      <vt:lpstr>The Ultimate Hope of the Future of Healthcare is Transformation</vt:lpstr>
      <vt:lpstr>SEMTA’s MIPS Quality Metric Tool</vt:lpstr>
      <vt:lpstr>SEMTA’s MIPS Quality Metric Tool</vt:lpstr>
      <vt:lpstr>SEMTA’s MIPS Quality Metric Tool</vt:lpstr>
      <vt:lpstr>Auditing Our Performance</vt:lpstr>
      <vt:lpstr>Auditing Our Performance</vt:lpstr>
      <vt:lpstr>Auditing Our Performance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QIN-QIO Sharing Call QIN-Quality Improvement Organizations (QIOs) Quality Improvement Network –  National Coordinating Center (QIN-NCC, Telligen) CMS 11th Scope of Work  October 26, 2016</dc:title>
  <dc:creator>Jonathan Owens</dc:creator>
  <cp:lastModifiedBy>Dale R. Fontenot</cp:lastModifiedBy>
  <cp:revision>12</cp:revision>
  <dcterms:created xsi:type="dcterms:W3CDTF">2016-10-19T18:23:25Z</dcterms:created>
  <dcterms:modified xsi:type="dcterms:W3CDTF">2020-08-23T21:03:29Z</dcterms:modified>
</cp:coreProperties>
</file>